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4.xml" ContentType="application/vnd.openxmlformats-officedocument.presentationml.tags+xml"/>
  <Override PartName="/ppt/theme/themeOverride5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6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6" r:id="rId5"/>
    <p:sldId id="259" r:id="rId6"/>
    <p:sldId id="284" r:id="rId7"/>
    <p:sldId id="286" r:id="rId8"/>
    <p:sldId id="287" r:id="rId9"/>
    <p:sldId id="288" r:id="rId10"/>
    <p:sldId id="293" r:id="rId11"/>
    <p:sldId id="296" r:id="rId12"/>
    <p:sldId id="294" r:id="rId13"/>
    <p:sldId id="295" r:id="rId14"/>
    <p:sldId id="297" r:id="rId15"/>
    <p:sldId id="298" r:id="rId16"/>
    <p:sldId id="299" r:id="rId17"/>
    <p:sldId id="300" r:id="rId18"/>
    <p:sldId id="260" r:id="rId19"/>
    <p:sldId id="301" r:id="rId20"/>
    <p:sldId id="281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29" autoAdjust="0"/>
    <p:restoredTop sz="94660"/>
  </p:normalViewPr>
  <p:slideViewPr>
    <p:cSldViewPr snapToGrid="0">
      <p:cViewPr varScale="1">
        <p:scale>
          <a:sx n="74" d="100"/>
          <a:sy n="74" d="100"/>
        </p:scale>
        <p:origin x="1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61B3A-E7F1-407C-A964-03237EC30CB3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19BDF-7FFF-4586-A201-6E4E2E1DAE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B81E0F-0C50-A423-8877-CDD57DAEA0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23B578-2C01-9F30-ED91-1DEB2F85B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6DD7-6795-4212-A327-F2BD6B16E0DD}" type="datetimeFigureOut">
              <a:rPr lang="zh-CN" altLang="en-US" smtClean="0"/>
              <a:t>2026/1/4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58265-9648-489A-BCF9-0D31EC8EA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5" Type="http://schemas.openxmlformats.org/officeDocument/2006/relationships/image" Target="../media/image23.gi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4" y="0"/>
            <a:ext cx="12190111" cy="6858000"/>
          </a:xfrm>
          <a:prstGeom prst="rect">
            <a:avLst/>
          </a:prstGeom>
          <a:gradFill>
            <a:gsLst>
              <a:gs pos="77000">
                <a:schemeClr val="accent2">
                  <a:alpha val="0"/>
                </a:schemeClr>
              </a:gs>
              <a:gs pos="77000">
                <a:schemeClr val="accent2"/>
              </a:gs>
            </a:gsLst>
            <a:lin ang="0" scaled="1"/>
          </a:gradFill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6884324"/>
          </a:xfrm>
          <a:prstGeom prst="rect">
            <a:avLst/>
          </a:prstGeom>
          <a:gradFill>
            <a:gsLst>
              <a:gs pos="76000">
                <a:schemeClr val="bg1">
                  <a:alpha val="0"/>
                </a:schemeClr>
              </a:gs>
              <a:gs pos="63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363418" y="-651026"/>
            <a:ext cx="8160051" cy="8160051"/>
          </a:xfrm>
          <a:prstGeom prst="ellipse">
            <a:avLst/>
          </a:prstGeom>
          <a:noFill/>
          <a:ln>
            <a:gradFill flip="none" rotWithShape="1">
              <a:gsLst>
                <a:gs pos="77000">
                  <a:schemeClr val="accent2">
                    <a:alpha val="0"/>
                  </a:schemeClr>
                </a:gs>
                <a:gs pos="77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752" y="3043024"/>
            <a:ext cx="89425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600" spc="6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思源黑体" panose="020B0500000000000000" pitchFamily="34" charset="-122"/>
              </a:rPr>
              <a:t>Java</a:t>
            </a:r>
            <a:r>
              <a:rPr lang="zh-CN" altLang="en-US" sz="7600" spc="6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思源黑体" panose="020B0500000000000000" pitchFamily="34" charset="-122"/>
              </a:rPr>
              <a:t>大作业</a:t>
            </a:r>
            <a:r>
              <a:rPr lang="zh-CN" altLang="en-US" sz="7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思源黑体" panose="020B0500000000000000" pitchFamily="34" charset="-122"/>
              </a:rPr>
              <a:t>答辩</a:t>
            </a:r>
            <a:endParaRPr lang="en-US" altLang="zh-CN" sz="7600" spc="600" dirty="0">
              <a:solidFill>
                <a:schemeClr val="tx1">
                  <a:lumMod val="85000"/>
                  <a:lumOff val="1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思源黑体" panose="020B0500000000000000" pitchFamily="34" charset="-122"/>
            </a:endParaRPr>
          </a:p>
          <a:p>
            <a:r>
              <a:rPr lang="en-US" altLang="zh-CN" sz="2000" dirty="0"/>
              <a:t>            -- MVC</a:t>
            </a:r>
            <a:r>
              <a:rPr lang="zh-CN" altLang="en-US" sz="2000" dirty="0"/>
              <a:t>架构 </a:t>
            </a:r>
            <a:r>
              <a:rPr lang="en-US" altLang="zh-CN" sz="2000" dirty="0"/>
              <a:t>| </a:t>
            </a:r>
            <a:r>
              <a:rPr lang="zh-CN" altLang="en-US" sz="2000" dirty="0"/>
              <a:t>倒计时｜三级</a:t>
            </a:r>
            <a:r>
              <a:rPr lang="en-US" altLang="zh-CN" sz="2000" dirty="0"/>
              <a:t>AI</a:t>
            </a:r>
            <a:r>
              <a:rPr lang="zh-CN" altLang="en-US" sz="2000" dirty="0"/>
              <a:t>｜网络对战｜悔棋</a:t>
            </a:r>
            <a:r>
              <a:rPr lang="en-US" altLang="zh-CN" sz="2000" dirty="0"/>
              <a:t>/</a:t>
            </a:r>
            <a:r>
              <a:rPr lang="zh-CN" altLang="en-US" sz="2000" dirty="0"/>
              <a:t>复盘</a:t>
            </a:r>
            <a:r>
              <a:rPr lang="en-US" altLang="zh-CN" sz="2000" dirty="0"/>
              <a:t>/</a:t>
            </a:r>
            <a:r>
              <a:rPr lang="zh-CN" altLang="en-US" sz="2000" dirty="0"/>
              <a:t>聊天</a:t>
            </a:r>
            <a:endParaRPr lang="zh-CN" altLang="en-US" sz="2000" spc="600" dirty="0">
              <a:solidFill>
                <a:schemeClr val="tx1">
                  <a:lumMod val="85000"/>
                  <a:lumOff val="1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6" name="任意多边形: 形状 17"/>
          <p:cNvSpPr/>
          <p:nvPr/>
        </p:nvSpPr>
        <p:spPr>
          <a:xfrm>
            <a:off x="6261100" y="0"/>
            <a:ext cx="5930900" cy="6894372"/>
          </a:xfrm>
          <a:custGeom>
            <a:avLst/>
            <a:gdLst>
              <a:gd name="connsiteX0" fmla="*/ 0 w 4934423"/>
              <a:gd name="connsiteY0" fmla="*/ 0 h 6858000"/>
              <a:gd name="connsiteX1" fmla="*/ 4934423 w 4934423"/>
              <a:gd name="connsiteY1" fmla="*/ 0 h 6858000"/>
              <a:gd name="connsiteX2" fmla="*/ 4934423 w 4934423"/>
              <a:gd name="connsiteY2" fmla="*/ 6858000 h 6858000"/>
              <a:gd name="connsiteX3" fmla="*/ 0 w 4934423"/>
              <a:gd name="connsiteY3" fmla="*/ 6858000 h 6858000"/>
              <a:gd name="connsiteX4" fmla="*/ 159373 w 4934423"/>
              <a:gd name="connsiteY4" fmla="*/ 6706052 h 6858000"/>
              <a:gd name="connsiteX5" fmla="*/ 1516772 w 4934423"/>
              <a:gd name="connsiteY5" fmla="*/ 3429000 h 6858000"/>
              <a:gd name="connsiteX6" fmla="*/ 159373 w 4934423"/>
              <a:gd name="connsiteY6" fmla="*/ 151948 h 6858000"/>
              <a:gd name="connsiteX7" fmla="*/ 0 w 493442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34423" h="6858000">
                <a:moveTo>
                  <a:pt x="0" y="0"/>
                </a:moveTo>
                <a:lnTo>
                  <a:pt x="4934423" y="0"/>
                </a:lnTo>
                <a:lnTo>
                  <a:pt x="4934423" y="6858000"/>
                </a:lnTo>
                <a:lnTo>
                  <a:pt x="0" y="6858000"/>
                </a:lnTo>
                <a:lnTo>
                  <a:pt x="159373" y="6706052"/>
                </a:lnTo>
                <a:cubicBezTo>
                  <a:pt x="998044" y="5867381"/>
                  <a:pt x="1516772" y="4708769"/>
                  <a:pt x="1516772" y="3429000"/>
                </a:cubicBezTo>
                <a:cubicBezTo>
                  <a:pt x="1516772" y="2149232"/>
                  <a:pt x="998044" y="990619"/>
                  <a:pt x="159373" y="15194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6000"/>
                </a:schemeClr>
              </a:gs>
              <a:gs pos="71000">
                <a:schemeClr val="accent1">
                  <a:alpha val="95000"/>
                </a:schemeClr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8" name="iconfont-11208-5297042"/>
          <p:cNvSpPr/>
          <p:nvPr/>
        </p:nvSpPr>
        <p:spPr>
          <a:xfrm>
            <a:off x="240665" y="328295"/>
            <a:ext cx="546735" cy="364490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7878008" y="4267893"/>
            <a:ext cx="3923593" cy="2783672"/>
            <a:chOff x="4659892" y="3664499"/>
            <a:chExt cx="3923593" cy="2783672"/>
          </a:xfrm>
          <a:solidFill>
            <a:schemeClr val="lt1">
              <a:alpha val="14000"/>
            </a:schemeClr>
          </a:solidFill>
        </p:grpSpPr>
        <p:sp>
          <p:nvSpPr>
            <p:cNvPr id="22" name="íṥḷíďe"/>
            <p:cNvSpPr/>
            <p:nvPr/>
          </p:nvSpPr>
          <p:spPr bwMode="auto">
            <a:xfrm>
              <a:off x="4659892" y="3664499"/>
              <a:ext cx="2119058" cy="2783672"/>
            </a:xfrm>
            <a:custGeom>
              <a:avLst/>
              <a:gdLst>
                <a:gd name="T0" fmla="*/ 28 w 321"/>
                <a:gd name="T1" fmla="*/ 93 h 333"/>
                <a:gd name="T2" fmla="*/ 99 w 321"/>
                <a:gd name="T3" fmla="*/ 68 h 333"/>
                <a:gd name="T4" fmla="*/ 108 w 321"/>
                <a:gd name="T5" fmla="*/ 34 h 333"/>
                <a:gd name="T6" fmla="*/ 298 w 321"/>
                <a:gd name="T7" fmla="*/ 303 h 333"/>
                <a:gd name="T8" fmla="*/ 0 w 321"/>
                <a:gd name="T9" fmla="*/ 333 h 333"/>
                <a:gd name="T10" fmla="*/ 181 w 321"/>
                <a:gd name="T11" fmla="*/ 68 h 333"/>
                <a:gd name="T12" fmla="*/ 193 w 321"/>
                <a:gd name="T13" fmla="*/ 50 h 333"/>
                <a:gd name="T14" fmla="*/ 181 w 321"/>
                <a:gd name="T15" fmla="*/ 92 h 333"/>
                <a:gd name="T16" fmla="*/ 193 w 321"/>
                <a:gd name="T17" fmla="*/ 106 h 333"/>
                <a:gd name="T18" fmla="*/ 181 w 321"/>
                <a:gd name="T19" fmla="*/ 92 h 333"/>
                <a:gd name="T20" fmla="*/ 187 w 321"/>
                <a:gd name="T21" fmla="*/ 87 h 333"/>
                <a:gd name="T22" fmla="*/ 187 w 321"/>
                <a:gd name="T23" fmla="*/ 71 h 333"/>
                <a:gd name="T24" fmla="*/ 205 w 321"/>
                <a:gd name="T25" fmla="*/ 64 h 333"/>
                <a:gd name="T26" fmla="*/ 217 w 321"/>
                <a:gd name="T27" fmla="*/ 46 h 333"/>
                <a:gd name="T28" fmla="*/ 205 w 321"/>
                <a:gd name="T29" fmla="*/ 89 h 333"/>
                <a:gd name="T30" fmla="*/ 217 w 321"/>
                <a:gd name="T31" fmla="*/ 103 h 333"/>
                <a:gd name="T32" fmla="*/ 205 w 321"/>
                <a:gd name="T33" fmla="*/ 89 h 333"/>
                <a:gd name="T34" fmla="*/ 211 w 321"/>
                <a:gd name="T35" fmla="*/ 83 h 333"/>
                <a:gd name="T36" fmla="*/ 211 w 321"/>
                <a:gd name="T37" fmla="*/ 67 h 333"/>
                <a:gd name="T38" fmla="*/ 57 w 321"/>
                <a:gd name="T39" fmla="*/ 127 h 333"/>
                <a:gd name="T40" fmla="*/ 69 w 321"/>
                <a:gd name="T41" fmla="*/ 109 h 333"/>
                <a:gd name="T42" fmla="*/ 57 w 321"/>
                <a:gd name="T43" fmla="*/ 190 h 333"/>
                <a:gd name="T44" fmla="*/ 69 w 321"/>
                <a:gd name="T45" fmla="*/ 205 h 333"/>
                <a:gd name="T46" fmla="*/ 57 w 321"/>
                <a:gd name="T47" fmla="*/ 190 h 333"/>
                <a:gd name="T48" fmla="*/ 63 w 321"/>
                <a:gd name="T49" fmla="*/ 185 h 333"/>
                <a:gd name="T50" fmla="*/ 63 w 321"/>
                <a:gd name="T51" fmla="*/ 169 h 333"/>
                <a:gd name="T52" fmla="*/ 57 w 321"/>
                <a:gd name="T53" fmla="*/ 166 h 333"/>
                <a:gd name="T54" fmla="*/ 69 w 321"/>
                <a:gd name="T55" fmla="*/ 149 h 333"/>
                <a:gd name="T56" fmla="*/ 57 w 321"/>
                <a:gd name="T57" fmla="*/ 131 h 333"/>
                <a:gd name="T58" fmla="*/ 69 w 321"/>
                <a:gd name="T59" fmla="*/ 144 h 333"/>
                <a:gd name="T60" fmla="*/ 57 w 321"/>
                <a:gd name="T61" fmla="*/ 131 h 333"/>
                <a:gd name="T62" fmla="*/ 145 w 321"/>
                <a:gd name="T63" fmla="*/ 184 h 333"/>
                <a:gd name="T64" fmla="*/ 145 w 321"/>
                <a:gd name="T65" fmla="*/ 162 h 333"/>
                <a:gd name="T66" fmla="*/ 137 w 321"/>
                <a:gd name="T67" fmla="*/ 294 h 333"/>
                <a:gd name="T68" fmla="*/ 154 w 321"/>
                <a:gd name="T69" fmla="*/ 272 h 333"/>
                <a:gd name="T70" fmla="*/ 137 w 321"/>
                <a:gd name="T71" fmla="*/ 245 h 333"/>
                <a:gd name="T72" fmla="*/ 154 w 321"/>
                <a:gd name="T73" fmla="*/ 265 h 333"/>
                <a:gd name="T74" fmla="*/ 137 w 321"/>
                <a:gd name="T75" fmla="*/ 245 h 333"/>
                <a:gd name="T76" fmla="*/ 145 w 321"/>
                <a:gd name="T77" fmla="*/ 239 h 333"/>
                <a:gd name="T78" fmla="*/ 145 w 321"/>
                <a:gd name="T79" fmla="*/ 217 h 333"/>
                <a:gd name="T80" fmla="*/ 137 w 321"/>
                <a:gd name="T81" fmla="*/ 212 h 333"/>
                <a:gd name="T82" fmla="*/ 154 w 321"/>
                <a:gd name="T83" fmla="*/ 188 h 333"/>
                <a:gd name="T84" fmla="*/ 111 w 321"/>
                <a:gd name="T85" fmla="*/ 169 h 333"/>
                <a:gd name="T86" fmla="*/ 127 w 321"/>
                <a:gd name="T87" fmla="*/ 186 h 333"/>
                <a:gd name="T88" fmla="*/ 111 w 321"/>
                <a:gd name="T89" fmla="*/ 169 h 333"/>
                <a:gd name="T90" fmla="*/ 119 w 321"/>
                <a:gd name="T91" fmla="*/ 294 h 333"/>
                <a:gd name="T92" fmla="*/ 119 w 321"/>
                <a:gd name="T93" fmla="*/ 273 h 333"/>
                <a:gd name="T94" fmla="*/ 111 w 321"/>
                <a:gd name="T95" fmla="*/ 267 h 333"/>
                <a:gd name="T96" fmla="*/ 127 w 321"/>
                <a:gd name="T97" fmla="*/ 246 h 333"/>
                <a:gd name="T98" fmla="*/ 111 w 321"/>
                <a:gd name="T99" fmla="*/ 221 h 333"/>
                <a:gd name="T100" fmla="*/ 127 w 321"/>
                <a:gd name="T101" fmla="*/ 240 h 333"/>
                <a:gd name="T102" fmla="*/ 111 w 321"/>
                <a:gd name="T103" fmla="*/ 221 h 333"/>
                <a:gd name="T104" fmla="*/ 119 w 321"/>
                <a:gd name="T105" fmla="*/ 214 h 333"/>
                <a:gd name="T106" fmla="*/ 119 w 321"/>
                <a:gd name="T107" fmla="*/ 193 h 333"/>
                <a:gd name="T108" fmla="*/ 127 w 321"/>
                <a:gd name="T109" fmla="*/ 62 h 333"/>
                <a:gd name="T110" fmla="*/ 171 w 321"/>
                <a:gd name="T111" fmla="*/ 117 h 333"/>
                <a:gd name="T112" fmla="*/ 224 w 321"/>
                <a:gd name="T113" fmla="*/ 134 h 333"/>
                <a:gd name="T114" fmla="*/ 239 w 321"/>
                <a:gd name="T115" fmla="*/ 28 h 333"/>
                <a:gd name="T116" fmla="*/ 51 w 321"/>
                <a:gd name="T117" fmla="*/ 303 h 333"/>
                <a:gd name="T118" fmla="*/ 118 w 321"/>
                <a:gd name="T119" fmla="*/ 129 h 333"/>
                <a:gd name="T120" fmla="*/ 51 w 321"/>
                <a:gd name="T121" fmla="*/ 303 h 333"/>
                <a:gd name="T122" fmla="*/ 166 w 321"/>
                <a:gd name="T123" fmla="*/ 14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1" h="333">
                  <a:moveTo>
                    <a:pt x="0" y="303"/>
                  </a:moveTo>
                  <a:cubicBezTo>
                    <a:pt x="28" y="303"/>
                    <a:pt x="28" y="303"/>
                    <a:pt x="28" y="303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03"/>
                    <a:pt x="298" y="303"/>
                    <a:pt x="298" y="303"/>
                  </a:cubicBezTo>
                  <a:cubicBezTo>
                    <a:pt x="321" y="303"/>
                    <a:pt x="321" y="303"/>
                    <a:pt x="321" y="303"/>
                  </a:cubicBezTo>
                  <a:cubicBezTo>
                    <a:pt x="321" y="333"/>
                    <a:pt x="321" y="333"/>
                    <a:pt x="321" y="333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03"/>
                    <a:pt x="0" y="303"/>
                    <a:pt x="0" y="303"/>
                  </a:cubicBezTo>
                  <a:close/>
                  <a:moveTo>
                    <a:pt x="181" y="53"/>
                  </a:moveTo>
                  <a:cubicBezTo>
                    <a:pt x="181" y="58"/>
                    <a:pt x="181" y="63"/>
                    <a:pt x="181" y="68"/>
                  </a:cubicBezTo>
                  <a:cubicBezTo>
                    <a:pt x="183" y="68"/>
                    <a:pt x="185" y="67"/>
                    <a:pt x="187" y="67"/>
                  </a:cubicBezTo>
                  <a:cubicBezTo>
                    <a:pt x="189" y="67"/>
                    <a:pt x="191" y="66"/>
                    <a:pt x="193" y="66"/>
                  </a:cubicBezTo>
                  <a:cubicBezTo>
                    <a:pt x="193" y="61"/>
                    <a:pt x="193" y="55"/>
                    <a:pt x="193" y="50"/>
                  </a:cubicBezTo>
                  <a:cubicBezTo>
                    <a:pt x="191" y="51"/>
                    <a:pt x="189" y="51"/>
                    <a:pt x="187" y="52"/>
                  </a:cubicBezTo>
                  <a:cubicBezTo>
                    <a:pt x="185" y="52"/>
                    <a:pt x="183" y="53"/>
                    <a:pt x="181" y="53"/>
                  </a:cubicBezTo>
                  <a:close/>
                  <a:moveTo>
                    <a:pt x="181" y="92"/>
                  </a:moveTo>
                  <a:cubicBezTo>
                    <a:pt x="181" y="97"/>
                    <a:pt x="181" y="102"/>
                    <a:pt x="181" y="107"/>
                  </a:cubicBezTo>
                  <a:cubicBezTo>
                    <a:pt x="183" y="107"/>
                    <a:pt x="185" y="107"/>
                    <a:pt x="187" y="106"/>
                  </a:cubicBezTo>
                  <a:cubicBezTo>
                    <a:pt x="189" y="106"/>
                    <a:pt x="191" y="106"/>
                    <a:pt x="193" y="106"/>
                  </a:cubicBezTo>
                  <a:cubicBezTo>
                    <a:pt x="193" y="101"/>
                    <a:pt x="193" y="95"/>
                    <a:pt x="193" y="90"/>
                  </a:cubicBezTo>
                  <a:cubicBezTo>
                    <a:pt x="191" y="91"/>
                    <a:pt x="189" y="91"/>
                    <a:pt x="187" y="91"/>
                  </a:cubicBezTo>
                  <a:cubicBezTo>
                    <a:pt x="185" y="91"/>
                    <a:pt x="183" y="92"/>
                    <a:pt x="181" y="92"/>
                  </a:cubicBezTo>
                  <a:close/>
                  <a:moveTo>
                    <a:pt x="181" y="72"/>
                  </a:moveTo>
                  <a:cubicBezTo>
                    <a:pt x="181" y="77"/>
                    <a:pt x="181" y="83"/>
                    <a:pt x="181" y="88"/>
                  </a:cubicBezTo>
                  <a:cubicBezTo>
                    <a:pt x="183" y="87"/>
                    <a:pt x="185" y="87"/>
                    <a:pt x="187" y="87"/>
                  </a:cubicBezTo>
                  <a:cubicBezTo>
                    <a:pt x="189" y="86"/>
                    <a:pt x="191" y="86"/>
                    <a:pt x="193" y="86"/>
                  </a:cubicBezTo>
                  <a:cubicBezTo>
                    <a:pt x="193" y="80"/>
                    <a:pt x="193" y="75"/>
                    <a:pt x="193" y="70"/>
                  </a:cubicBezTo>
                  <a:cubicBezTo>
                    <a:pt x="191" y="71"/>
                    <a:pt x="189" y="71"/>
                    <a:pt x="187" y="71"/>
                  </a:cubicBezTo>
                  <a:cubicBezTo>
                    <a:pt x="185" y="72"/>
                    <a:pt x="183" y="72"/>
                    <a:pt x="181" y="72"/>
                  </a:cubicBezTo>
                  <a:close/>
                  <a:moveTo>
                    <a:pt x="205" y="49"/>
                  </a:moveTo>
                  <a:cubicBezTo>
                    <a:pt x="205" y="54"/>
                    <a:pt x="205" y="59"/>
                    <a:pt x="205" y="64"/>
                  </a:cubicBezTo>
                  <a:cubicBezTo>
                    <a:pt x="207" y="64"/>
                    <a:pt x="209" y="63"/>
                    <a:pt x="211" y="63"/>
                  </a:cubicBezTo>
                  <a:cubicBezTo>
                    <a:pt x="213" y="63"/>
                    <a:pt x="215" y="62"/>
                    <a:pt x="217" y="62"/>
                  </a:cubicBezTo>
                  <a:cubicBezTo>
                    <a:pt x="217" y="56"/>
                    <a:pt x="217" y="51"/>
                    <a:pt x="217" y="46"/>
                  </a:cubicBezTo>
                  <a:cubicBezTo>
                    <a:pt x="215" y="46"/>
                    <a:pt x="213" y="47"/>
                    <a:pt x="211" y="47"/>
                  </a:cubicBezTo>
                  <a:cubicBezTo>
                    <a:pt x="209" y="48"/>
                    <a:pt x="207" y="48"/>
                    <a:pt x="205" y="49"/>
                  </a:cubicBezTo>
                  <a:close/>
                  <a:moveTo>
                    <a:pt x="205" y="89"/>
                  </a:moveTo>
                  <a:cubicBezTo>
                    <a:pt x="205" y="94"/>
                    <a:pt x="205" y="99"/>
                    <a:pt x="205" y="104"/>
                  </a:cubicBezTo>
                  <a:cubicBezTo>
                    <a:pt x="207" y="104"/>
                    <a:pt x="209" y="104"/>
                    <a:pt x="211" y="104"/>
                  </a:cubicBezTo>
                  <a:cubicBezTo>
                    <a:pt x="213" y="104"/>
                    <a:pt x="215" y="103"/>
                    <a:pt x="217" y="103"/>
                  </a:cubicBezTo>
                  <a:cubicBezTo>
                    <a:pt x="217" y="98"/>
                    <a:pt x="217" y="92"/>
                    <a:pt x="217" y="87"/>
                  </a:cubicBezTo>
                  <a:cubicBezTo>
                    <a:pt x="215" y="87"/>
                    <a:pt x="213" y="88"/>
                    <a:pt x="211" y="88"/>
                  </a:cubicBezTo>
                  <a:cubicBezTo>
                    <a:pt x="209" y="88"/>
                    <a:pt x="207" y="89"/>
                    <a:pt x="205" y="89"/>
                  </a:cubicBezTo>
                  <a:close/>
                  <a:moveTo>
                    <a:pt x="205" y="69"/>
                  </a:moveTo>
                  <a:cubicBezTo>
                    <a:pt x="205" y="74"/>
                    <a:pt x="205" y="79"/>
                    <a:pt x="205" y="84"/>
                  </a:cubicBezTo>
                  <a:cubicBezTo>
                    <a:pt x="207" y="84"/>
                    <a:pt x="209" y="84"/>
                    <a:pt x="211" y="83"/>
                  </a:cubicBezTo>
                  <a:cubicBezTo>
                    <a:pt x="213" y="83"/>
                    <a:pt x="215" y="83"/>
                    <a:pt x="217" y="82"/>
                  </a:cubicBezTo>
                  <a:cubicBezTo>
                    <a:pt x="217" y="77"/>
                    <a:pt x="217" y="72"/>
                    <a:pt x="217" y="66"/>
                  </a:cubicBezTo>
                  <a:cubicBezTo>
                    <a:pt x="215" y="67"/>
                    <a:pt x="213" y="67"/>
                    <a:pt x="211" y="67"/>
                  </a:cubicBezTo>
                  <a:cubicBezTo>
                    <a:pt x="209" y="68"/>
                    <a:pt x="207" y="68"/>
                    <a:pt x="205" y="69"/>
                  </a:cubicBezTo>
                  <a:close/>
                  <a:moveTo>
                    <a:pt x="57" y="112"/>
                  </a:moveTo>
                  <a:cubicBezTo>
                    <a:pt x="57" y="117"/>
                    <a:pt x="57" y="122"/>
                    <a:pt x="57" y="127"/>
                  </a:cubicBezTo>
                  <a:cubicBezTo>
                    <a:pt x="59" y="126"/>
                    <a:pt x="61" y="126"/>
                    <a:pt x="63" y="126"/>
                  </a:cubicBezTo>
                  <a:cubicBezTo>
                    <a:pt x="65" y="125"/>
                    <a:pt x="67" y="125"/>
                    <a:pt x="69" y="124"/>
                  </a:cubicBezTo>
                  <a:cubicBezTo>
                    <a:pt x="69" y="119"/>
                    <a:pt x="69" y="114"/>
                    <a:pt x="69" y="109"/>
                  </a:cubicBezTo>
                  <a:cubicBezTo>
                    <a:pt x="67" y="109"/>
                    <a:pt x="65" y="110"/>
                    <a:pt x="63" y="110"/>
                  </a:cubicBezTo>
                  <a:cubicBezTo>
                    <a:pt x="61" y="111"/>
                    <a:pt x="59" y="111"/>
                    <a:pt x="57" y="112"/>
                  </a:cubicBezTo>
                  <a:close/>
                  <a:moveTo>
                    <a:pt x="57" y="190"/>
                  </a:moveTo>
                  <a:cubicBezTo>
                    <a:pt x="57" y="195"/>
                    <a:pt x="57" y="200"/>
                    <a:pt x="57" y="205"/>
                  </a:cubicBezTo>
                  <a:cubicBezTo>
                    <a:pt x="59" y="205"/>
                    <a:pt x="61" y="205"/>
                    <a:pt x="63" y="205"/>
                  </a:cubicBezTo>
                  <a:cubicBezTo>
                    <a:pt x="65" y="205"/>
                    <a:pt x="67" y="205"/>
                    <a:pt x="69" y="205"/>
                  </a:cubicBezTo>
                  <a:cubicBezTo>
                    <a:pt x="69" y="199"/>
                    <a:pt x="69" y="194"/>
                    <a:pt x="69" y="189"/>
                  </a:cubicBezTo>
                  <a:cubicBezTo>
                    <a:pt x="67" y="189"/>
                    <a:pt x="65" y="189"/>
                    <a:pt x="63" y="189"/>
                  </a:cubicBezTo>
                  <a:cubicBezTo>
                    <a:pt x="61" y="189"/>
                    <a:pt x="59" y="189"/>
                    <a:pt x="57" y="190"/>
                  </a:cubicBezTo>
                  <a:close/>
                  <a:moveTo>
                    <a:pt x="57" y="170"/>
                  </a:moveTo>
                  <a:cubicBezTo>
                    <a:pt x="57" y="175"/>
                    <a:pt x="57" y="180"/>
                    <a:pt x="57" y="185"/>
                  </a:cubicBezTo>
                  <a:cubicBezTo>
                    <a:pt x="59" y="185"/>
                    <a:pt x="61" y="185"/>
                    <a:pt x="63" y="185"/>
                  </a:cubicBezTo>
                  <a:cubicBezTo>
                    <a:pt x="65" y="184"/>
                    <a:pt x="67" y="184"/>
                    <a:pt x="69" y="184"/>
                  </a:cubicBezTo>
                  <a:cubicBezTo>
                    <a:pt x="69" y="179"/>
                    <a:pt x="69" y="174"/>
                    <a:pt x="69" y="169"/>
                  </a:cubicBezTo>
                  <a:cubicBezTo>
                    <a:pt x="67" y="169"/>
                    <a:pt x="65" y="169"/>
                    <a:pt x="63" y="169"/>
                  </a:cubicBezTo>
                  <a:cubicBezTo>
                    <a:pt x="61" y="169"/>
                    <a:pt x="59" y="170"/>
                    <a:pt x="57" y="170"/>
                  </a:cubicBezTo>
                  <a:close/>
                  <a:moveTo>
                    <a:pt x="57" y="150"/>
                  </a:moveTo>
                  <a:cubicBezTo>
                    <a:pt x="57" y="155"/>
                    <a:pt x="57" y="161"/>
                    <a:pt x="57" y="166"/>
                  </a:cubicBezTo>
                  <a:cubicBezTo>
                    <a:pt x="59" y="165"/>
                    <a:pt x="61" y="165"/>
                    <a:pt x="63" y="165"/>
                  </a:cubicBezTo>
                  <a:cubicBezTo>
                    <a:pt x="65" y="165"/>
                    <a:pt x="67" y="165"/>
                    <a:pt x="69" y="164"/>
                  </a:cubicBezTo>
                  <a:cubicBezTo>
                    <a:pt x="69" y="159"/>
                    <a:pt x="69" y="154"/>
                    <a:pt x="69" y="149"/>
                  </a:cubicBezTo>
                  <a:cubicBezTo>
                    <a:pt x="67" y="149"/>
                    <a:pt x="65" y="149"/>
                    <a:pt x="63" y="150"/>
                  </a:cubicBezTo>
                  <a:cubicBezTo>
                    <a:pt x="61" y="150"/>
                    <a:pt x="59" y="150"/>
                    <a:pt x="57" y="150"/>
                  </a:cubicBezTo>
                  <a:close/>
                  <a:moveTo>
                    <a:pt x="57" y="131"/>
                  </a:moveTo>
                  <a:cubicBezTo>
                    <a:pt x="57" y="136"/>
                    <a:pt x="57" y="141"/>
                    <a:pt x="57" y="146"/>
                  </a:cubicBezTo>
                  <a:cubicBezTo>
                    <a:pt x="59" y="146"/>
                    <a:pt x="61" y="145"/>
                    <a:pt x="63" y="145"/>
                  </a:cubicBezTo>
                  <a:cubicBezTo>
                    <a:pt x="65" y="145"/>
                    <a:pt x="67" y="144"/>
                    <a:pt x="69" y="144"/>
                  </a:cubicBezTo>
                  <a:cubicBezTo>
                    <a:pt x="69" y="139"/>
                    <a:pt x="69" y="134"/>
                    <a:pt x="69" y="129"/>
                  </a:cubicBezTo>
                  <a:cubicBezTo>
                    <a:pt x="67" y="129"/>
                    <a:pt x="65" y="129"/>
                    <a:pt x="63" y="130"/>
                  </a:cubicBezTo>
                  <a:cubicBezTo>
                    <a:pt x="61" y="130"/>
                    <a:pt x="59" y="131"/>
                    <a:pt x="57" y="131"/>
                  </a:cubicBezTo>
                  <a:close/>
                  <a:moveTo>
                    <a:pt x="137" y="164"/>
                  </a:moveTo>
                  <a:cubicBezTo>
                    <a:pt x="137" y="171"/>
                    <a:pt x="137" y="178"/>
                    <a:pt x="137" y="185"/>
                  </a:cubicBezTo>
                  <a:cubicBezTo>
                    <a:pt x="140" y="185"/>
                    <a:pt x="143" y="184"/>
                    <a:pt x="145" y="184"/>
                  </a:cubicBezTo>
                  <a:cubicBezTo>
                    <a:pt x="148" y="183"/>
                    <a:pt x="151" y="182"/>
                    <a:pt x="154" y="182"/>
                  </a:cubicBezTo>
                  <a:cubicBezTo>
                    <a:pt x="154" y="175"/>
                    <a:pt x="154" y="167"/>
                    <a:pt x="154" y="160"/>
                  </a:cubicBezTo>
                  <a:cubicBezTo>
                    <a:pt x="151" y="161"/>
                    <a:pt x="148" y="162"/>
                    <a:pt x="145" y="162"/>
                  </a:cubicBezTo>
                  <a:cubicBezTo>
                    <a:pt x="143" y="163"/>
                    <a:pt x="140" y="164"/>
                    <a:pt x="137" y="164"/>
                  </a:cubicBezTo>
                  <a:close/>
                  <a:moveTo>
                    <a:pt x="137" y="273"/>
                  </a:moveTo>
                  <a:cubicBezTo>
                    <a:pt x="137" y="280"/>
                    <a:pt x="137" y="287"/>
                    <a:pt x="137" y="294"/>
                  </a:cubicBezTo>
                  <a:cubicBezTo>
                    <a:pt x="140" y="294"/>
                    <a:pt x="143" y="294"/>
                    <a:pt x="145" y="294"/>
                  </a:cubicBezTo>
                  <a:cubicBezTo>
                    <a:pt x="148" y="294"/>
                    <a:pt x="151" y="294"/>
                    <a:pt x="154" y="294"/>
                  </a:cubicBezTo>
                  <a:cubicBezTo>
                    <a:pt x="154" y="287"/>
                    <a:pt x="154" y="279"/>
                    <a:pt x="154" y="272"/>
                  </a:cubicBezTo>
                  <a:cubicBezTo>
                    <a:pt x="151" y="272"/>
                    <a:pt x="148" y="272"/>
                    <a:pt x="145" y="273"/>
                  </a:cubicBezTo>
                  <a:cubicBezTo>
                    <a:pt x="143" y="273"/>
                    <a:pt x="140" y="273"/>
                    <a:pt x="137" y="273"/>
                  </a:cubicBezTo>
                  <a:close/>
                  <a:moveTo>
                    <a:pt x="137" y="245"/>
                  </a:moveTo>
                  <a:cubicBezTo>
                    <a:pt x="137" y="252"/>
                    <a:pt x="137" y="259"/>
                    <a:pt x="137" y="266"/>
                  </a:cubicBezTo>
                  <a:cubicBezTo>
                    <a:pt x="140" y="266"/>
                    <a:pt x="143" y="266"/>
                    <a:pt x="145" y="266"/>
                  </a:cubicBezTo>
                  <a:cubicBezTo>
                    <a:pt x="148" y="266"/>
                    <a:pt x="151" y="266"/>
                    <a:pt x="154" y="265"/>
                  </a:cubicBezTo>
                  <a:cubicBezTo>
                    <a:pt x="154" y="258"/>
                    <a:pt x="154" y="251"/>
                    <a:pt x="154" y="244"/>
                  </a:cubicBezTo>
                  <a:cubicBezTo>
                    <a:pt x="151" y="244"/>
                    <a:pt x="148" y="244"/>
                    <a:pt x="145" y="245"/>
                  </a:cubicBezTo>
                  <a:cubicBezTo>
                    <a:pt x="143" y="245"/>
                    <a:pt x="140" y="245"/>
                    <a:pt x="137" y="245"/>
                  </a:cubicBezTo>
                  <a:close/>
                  <a:moveTo>
                    <a:pt x="137" y="218"/>
                  </a:moveTo>
                  <a:cubicBezTo>
                    <a:pt x="137" y="225"/>
                    <a:pt x="137" y="232"/>
                    <a:pt x="137" y="239"/>
                  </a:cubicBezTo>
                  <a:cubicBezTo>
                    <a:pt x="140" y="239"/>
                    <a:pt x="143" y="239"/>
                    <a:pt x="145" y="239"/>
                  </a:cubicBezTo>
                  <a:cubicBezTo>
                    <a:pt x="148" y="238"/>
                    <a:pt x="151" y="238"/>
                    <a:pt x="154" y="238"/>
                  </a:cubicBezTo>
                  <a:cubicBezTo>
                    <a:pt x="154" y="230"/>
                    <a:pt x="154" y="223"/>
                    <a:pt x="154" y="216"/>
                  </a:cubicBezTo>
                  <a:cubicBezTo>
                    <a:pt x="151" y="216"/>
                    <a:pt x="148" y="217"/>
                    <a:pt x="145" y="217"/>
                  </a:cubicBezTo>
                  <a:cubicBezTo>
                    <a:pt x="143" y="218"/>
                    <a:pt x="140" y="218"/>
                    <a:pt x="137" y="218"/>
                  </a:cubicBezTo>
                  <a:close/>
                  <a:moveTo>
                    <a:pt x="137" y="191"/>
                  </a:moveTo>
                  <a:cubicBezTo>
                    <a:pt x="137" y="198"/>
                    <a:pt x="137" y="205"/>
                    <a:pt x="137" y="212"/>
                  </a:cubicBezTo>
                  <a:cubicBezTo>
                    <a:pt x="140" y="212"/>
                    <a:pt x="143" y="211"/>
                    <a:pt x="145" y="211"/>
                  </a:cubicBezTo>
                  <a:cubicBezTo>
                    <a:pt x="148" y="210"/>
                    <a:pt x="151" y="210"/>
                    <a:pt x="154" y="210"/>
                  </a:cubicBezTo>
                  <a:cubicBezTo>
                    <a:pt x="154" y="202"/>
                    <a:pt x="154" y="195"/>
                    <a:pt x="154" y="188"/>
                  </a:cubicBezTo>
                  <a:cubicBezTo>
                    <a:pt x="151" y="188"/>
                    <a:pt x="148" y="189"/>
                    <a:pt x="145" y="190"/>
                  </a:cubicBezTo>
                  <a:cubicBezTo>
                    <a:pt x="143" y="190"/>
                    <a:pt x="140" y="191"/>
                    <a:pt x="137" y="191"/>
                  </a:cubicBezTo>
                  <a:close/>
                  <a:moveTo>
                    <a:pt x="111" y="169"/>
                  </a:moveTo>
                  <a:cubicBezTo>
                    <a:pt x="111" y="176"/>
                    <a:pt x="111" y="183"/>
                    <a:pt x="111" y="189"/>
                  </a:cubicBezTo>
                  <a:cubicBezTo>
                    <a:pt x="113" y="189"/>
                    <a:pt x="116" y="188"/>
                    <a:pt x="119" y="188"/>
                  </a:cubicBezTo>
                  <a:cubicBezTo>
                    <a:pt x="121" y="187"/>
                    <a:pt x="124" y="187"/>
                    <a:pt x="127" y="186"/>
                  </a:cubicBezTo>
                  <a:cubicBezTo>
                    <a:pt x="127" y="179"/>
                    <a:pt x="127" y="172"/>
                    <a:pt x="127" y="165"/>
                  </a:cubicBezTo>
                  <a:cubicBezTo>
                    <a:pt x="124" y="166"/>
                    <a:pt x="121" y="166"/>
                    <a:pt x="119" y="167"/>
                  </a:cubicBezTo>
                  <a:cubicBezTo>
                    <a:pt x="116" y="168"/>
                    <a:pt x="113" y="168"/>
                    <a:pt x="111" y="169"/>
                  </a:cubicBezTo>
                  <a:close/>
                  <a:moveTo>
                    <a:pt x="111" y="274"/>
                  </a:moveTo>
                  <a:cubicBezTo>
                    <a:pt x="111" y="280"/>
                    <a:pt x="111" y="287"/>
                    <a:pt x="111" y="294"/>
                  </a:cubicBezTo>
                  <a:cubicBezTo>
                    <a:pt x="113" y="294"/>
                    <a:pt x="116" y="294"/>
                    <a:pt x="119" y="294"/>
                  </a:cubicBezTo>
                  <a:cubicBezTo>
                    <a:pt x="121" y="294"/>
                    <a:pt x="124" y="294"/>
                    <a:pt x="127" y="294"/>
                  </a:cubicBezTo>
                  <a:cubicBezTo>
                    <a:pt x="127" y="287"/>
                    <a:pt x="127" y="280"/>
                    <a:pt x="127" y="273"/>
                  </a:cubicBezTo>
                  <a:cubicBezTo>
                    <a:pt x="124" y="273"/>
                    <a:pt x="121" y="273"/>
                    <a:pt x="119" y="273"/>
                  </a:cubicBezTo>
                  <a:cubicBezTo>
                    <a:pt x="116" y="273"/>
                    <a:pt x="113" y="273"/>
                    <a:pt x="111" y="274"/>
                  </a:cubicBezTo>
                  <a:close/>
                  <a:moveTo>
                    <a:pt x="111" y="247"/>
                  </a:moveTo>
                  <a:cubicBezTo>
                    <a:pt x="111" y="254"/>
                    <a:pt x="111" y="260"/>
                    <a:pt x="111" y="267"/>
                  </a:cubicBezTo>
                  <a:cubicBezTo>
                    <a:pt x="113" y="267"/>
                    <a:pt x="116" y="267"/>
                    <a:pt x="119" y="267"/>
                  </a:cubicBezTo>
                  <a:cubicBezTo>
                    <a:pt x="121" y="267"/>
                    <a:pt x="124" y="266"/>
                    <a:pt x="127" y="266"/>
                  </a:cubicBezTo>
                  <a:cubicBezTo>
                    <a:pt x="127" y="259"/>
                    <a:pt x="127" y="252"/>
                    <a:pt x="127" y="246"/>
                  </a:cubicBezTo>
                  <a:cubicBezTo>
                    <a:pt x="124" y="246"/>
                    <a:pt x="121" y="246"/>
                    <a:pt x="119" y="246"/>
                  </a:cubicBezTo>
                  <a:cubicBezTo>
                    <a:pt x="116" y="246"/>
                    <a:pt x="113" y="247"/>
                    <a:pt x="111" y="247"/>
                  </a:cubicBezTo>
                  <a:close/>
                  <a:moveTo>
                    <a:pt x="111" y="221"/>
                  </a:moveTo>
                  <a:cubicBezTo>
                    <a:pt x="111" y="228"/>
                    <a:pt x="111" y="235"/>
                    <a:pt x="111" y="241"/>
                  </a:cubicBezTo>
                  <a:cubicBezTo>
                    <a:pt x="113" y="241"/>
                    <a:pt x="116" y="241"/>
                    <a:pt x="119" y="241"/>
                  </a:cubicBezTo>
                  <a:cubicBezTo>
                    <a:pt x="121" y="240"/>
                    <a:pt x="124" y="240"/>
                    <a:pt x="127" y="240"/>
                  </a:cubicBezTo>
                  <a:cubicBezTo>
                    <a:pt x="127" y="233"/>
                    <a:pt x="127" y="226"/>
                    <a:pt x="127" y="219"/>
                  </a:cubicBezTo>
                  <a:cubicBezTo>
                    <a:pt x="124" y="219"/>
                    <a:pt x="121" y="220"/>
                    <a:pt x="119" y="220"/>
                  </a:cubicBezTo>
                  <a:cubicBezTo>
                    <a:pt x="116" y="220"/>
                    <a:pt x="113" y="221"/>
                    <a:pt x="111" y="221"/>
                  </a:cubicBezTo>
                  <a:close/>
                  <a:moveTo>
                    <a:pt x="111" y="195"/>
                  </a:moveTo>
                  <a:cubicBezTo>
                    <a:pt x="111" y="202"/>
                    <a:pt x="111" y="208"/>
                    <a:pt x="111" y="215"/>
                  </a:cubicBezTo>
                  <a:cubicBezTo>
                    <a:pt x="113" y="215"/>
                    <a:pt x="116" y="214"/>
                    <a:pt x="119" y="214"/>
                  </a:cubicBezTo>
                  <a:cubicBezTo>
                    <a:pt x="121" y="214"/>
                    <a:pt x="124" y="213"/>
                    <a:pt x="127" y="213"/>
                  </a:cubicBezTo>
                  <a:cubicBezTo>
                    <a:pt x="127" y="206"/>
                    <a:pt x="127" y="199"/>
                    <a:pt x="127" y="192"/>
                  </a:cubicBezTo>
                  <a:cubicBezTo>
                    <a:pt x="124" y="192"/>
                    <a:pt x="121" y="193"/>
                    <a:pt x="119" y="193"/>
                  </a:cubicBezTo>
                  <a:cubicBezTo>
                    <a:pt x="116" y="194"/>
                    <a:pt x="113" y="194"/>
                    <a:pt x="111" y="195"/>
                  </a:cubicBezTo>
                  <a:close/>
                  <a:moveTo>
                    <a:pt x="122" y="63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41" y="59"/>
                    <a:pt x="141" y="59"/>
                    <a:pt x="141" y="59"/>
                  </a:cubicBezTo>
                  <a:cubicBezTo>
                    <a:pt x="171" y="76"/>
                    <a:pt x="171" y="76"/>
                    <a:pt x="171" y="76"/>
                  </a:cubicBezTo>
                  <a:cubicBezTo>
                    <a:pt x="171" y="117"/>
                    <a:pt x="171" y="117"/>
                    <a:pt x="171" y="117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303"/>
                    <a:pt x="224" y="303"/>
                    <a:pt x="224" y="303"/>
                  </a:cubicBezTo>
                  <a:cubicBezTo>
                    <a:pt x="239" y="303"/>
                    <a:pt x="239" y="303"/>
                    <a:pt x="239" y="303"/>
                  </a:cubicBezTo>
                  <a:cubicBezTo>
                    <a:pt x="239" y="28"/>
                    <a:pt x="239" y="28"/>
                    <a:pt x="239" y="2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63"/>
                    <a:pt x="122" y="63"/>
                    <a:pt x="122" y="63"/>
                  </a:cubicBezTo>
                  <a:close/>
                  <a:moveTo>
                    <a:pt x="51" y="303"/>
                  </a:moveTo>
                  <a:cubicBezTo>
                    <a:pt x="76" y="303"/>
                    <a:pt x="76" y="303"/>
                    <a:pt x="76" y="303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118" y="129"/>
                    <a:pt x="118" y="129"/>
                    <a:pt x="118" y="129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1" y="303"/>
                    <a:pt x="51" y="303"/>
                    <a:pt x="51" y="303"/>
                  </a:cubicBezTo>
                  <a:close/>
                  <a:moveTo>
                    <a:pt x="98" y="303"/>
                  </a:moveTo>
                  <a:cubicBezTo>
                    <a:pt x="166" y="303"/>
                    <a:pt x="166" y="303"/>
                    <a:pt x="166" y="303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98" y="153"/>
                    <a:pt x="98" y="153"/>
                    <a:pt x="98" y="153"/>
                  </a:cubicBezTo>
                  <a:lnTo>
                    <a:pt x="98" y="303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ïṡḷidê"/>
            <p:cNvSpPr/>
            <p:nvPr/>
          </p:nvSpPr>
          <p:spPr bwMode="auto">
            <a:xfrm>
              <a:off x="6667755" y="4092450"/>
              <a:ext cx="1915730" cy="2203742"/>
            </a:xfrm>
            <a:custGeom>
              <a:avLst/>
              <a:gdLst>
                <a:gd name="T0" fmla="*/ 603 w 603"/>
                <a:gd name="T1" fmla="*/ 230 h 551"/>
                <a:gd name="T2" fmla="*/ 590 w 603"/>
                <a:gd name="T3" fmla="*/ 265 h 551"/>
                <a:gd name="T4" fmla="*/ 343 w 603"/>
                <a:gd name="T5" fmla="*/ 551 h 551"/>
                <a:gd name="T6" fmla="*/ 226 w 603"/>
                <a:gd name="T7" fmla="*/ 436 h 551"/>
                <a:gd name="T8" fmla="*/ 156 w 603"/>
                <a:gd name="T9" fmla="*/ 551 h 551"/>
                <a:gd name="T10" fmla="*/ 33 w 603"/>
                <a:gd name="T11" fmla="*/ 106 h 551"/>
                <a:gd name="T12" fmla="*/ 0 w 603"/>
                <a:gd name="T13" fmla="*/ 85 h 551"/>
                <a:gd name="T14" fmla="*/ 187 w 603"/>
                <a:gd name="T15" fmla="*/ 0 h 551"/>
                <a:gd name="T16" fmla="*/ 370 w 603"/>
                <a:gd name="T17" fmla="*/ 83 h 551"/>
                <a:gd name="T18" fmla="*/ 343 w 603"/>
                <a:gd name="T19" fmla="*/ 106 h 551"/>
                <a:gd name="T20" fmla="*/ 343 w 603"/>
                <a:gd name="T21" fmla="*/ 230 h 551"/>
                <a:gd name="T22" fmla="*/ 170 w 603"/>
                <a:gd name="T23" fmla="*/ 217 h 551"/>
                <a:gd name="T24" fmla="*/ 214 w 603"/>
                <a:gd name="T25" fmla="*/ 156 h 551"/>
                <a:gd name="T26" fmla="*/ 170 w 603"/>
                <a:gd name="T27" fmla="*/ 156 h 551"/>
                <a:gd name="T28" fmla="*/ 75 w 603"/>
                <a:gd name="T29" fmla="*/ 217 h 551"/>
                <a:gd name="T30" fmla="*/ 118 w 603"/>
                <a:gd name="T31" fmla="*/ 156 h 551"/>
                <a:gd name="T32" fmla="*/ 75 w 603"/>
                <a:gd name="T33" fmla="*/ 156 h 551"/>
                <a:gd name="T34" fmla="*/ 440 w 603"/>
                <a:gd name="T35" fmla="*/ 376 h 551"/>
                <a:gd name="T36" fmla="*/ 482 w 603"/>
                <a:gd name="T37" fmla="*/ 319 h 551"/>
                <a:gd name="T38" fmla="*/ 440 w 603"/>
                <a:gd name="T39" fmla="*/ 319 h 551"/>
                <a:gd name="T40" fmla="*/ 376 w 603"/>
                <a:gd name="T41" fmla="*/ 459 h 551"/>
                <a:gd name="T42" fmla="*/ 416 w 603"/>
                <a:gd name="T43" fmla="*/ 403 h 551"/>
                <a:gd name="T44" fmla="*/ 376 w 603"/>
                <a:gd name="T45" fmla="*/ 403 h 551"/>
                <a:gd name="T46" fmla="*/ 503 w 603"/>
                <a:gd name="T47" fmla="*/ 459 h 551"/>
                <a:gd name="T48" fmla="*/ 544 w 603"/>
                <a:gd name="T49" fmla="*/ 403 h 551"/>
                <a:gd name="T50" fmla="*/ 503 w 603"/>
                <a:gd name="T51" fmla="*/ 403 h 551"/>
                <a:gd name="T52" fmla="*/ 440 w 603"/>
                <a:gd name="T53" fmla="*/ 459 h 551"/>
                <a:gd name="T54" fmla="*/ 482 w 603"/>
                <a:gd name="T55" fmla="*/ 403 h 551"/>
                <a:gd name="T56" fmla="*/ 440 w 603"/>
                <a:gd name="T57" fmla="*/ 403 h 551"/>
                <a:gd name="T58" fmla="*/ 376 w 603"/>
                <a:gd name="T59" fmla="*/ 376 h 551"/>
                <a:gd name="T60" fmla="*/ 416 w 603"/>
                <a:gd name="T61" fmla="*/ 319 h 551"/>
                <a:gd name="T62" fmla="*/ 376 w 603"/>
                <a:gd name="T63" fmla="*/ 319 h 551"/>
                <a:gd name="T64" fmla="*/ 503 w 603"/>
                <a:gd name="T65" fmla="*/ 376 h 551"/>
                <a:gd name="T66" fmla="*/ 544 w 603"/>
                <a:gd name="T67" fmla="*/ 319 h 551"/>
                <a:gd name="T68" fmla="*/ 503 w 603"/>
                <a:gd name="T69" fmla="*/ 319 h 551"/>
                <a:gd name="T70" fmla="*/ 260 w 603"/>
                <a:gd name="T71" fmla="*/ 476 h 551"/>
                <a:gd name="T72" fmla="*/ 305 w 603"/>
                <a:gd name="T73" fmla="*/ 416 h 551"/>
                <a:gd name="T74" fmla="*/ 260 w 603"/>
                <a:gd name="T75" fmla="*/ 416 h 551"/>
                <a:gd name="T76" fmla="*/ 75 w 603"/>
                <a:gd name="T77" fmla="*/ 476 h 551"/>
                <a:gd name="T78" fmla="*/ 118 w 603"/>
                <a:gd name="T79" fmla="*/ 416 h 551"/>
                <a:gd name="T80" fmla="*/ 75 w 603"/>
                <a:gd name="T81" fmla="*/ 416 h 551"/>
                <a:gd name="T82" fmla="*/ 260 w 603"/>
                <a:gd name="T83" fmla="*/ 393 h 551"/>
                <a:gd name="T84" fmla="*/ 305 w 603"/>
                <a:gd name="T85" fmla="*/ 330 h 551"/>
                <a:gd name="T86" fmla="*/ 260 w 603"/>
                <a:gd name="T87" fmla="*/ 330 h 551"/>
                <a:gd name="T88" fmla="*/ 170 w 603"/>
                <a:gd name="T89" fmla="*/ 393 h 551"/>
                <a:gd name="T90" fmla="*/ 214 w 603"/>
                <a:gd name="T91" fmla="*/ 330 h 551"/>
                <a:gd name="T92" fmla="*/ 170 w 603"/>
                <a:gd name="T93" fmla="*/ 330 h 551"/>
                <a:gd name="T94" fmla="*/ 75 w 603"/>
                <a:gd name="T95" fmla="*/ 393 h 551"/>
                <a:gd name="T96" fmla="*/ 118 w 603"/>
                <a:gd name="T97" fmla="*/ 330 h 551"/>
                <a:gd name="T98" fmla="*/ 75 w 603"/>
                <a:gd name="T99" fmla="*/ 330 h 551"/>
                <a:gd name="T100" fmla="*/ 260 w 603"/>
                <a:gd name="T101" fmla="*/ 305 h 551"/>
                <a:gd name="T102" fmla="*/ 305 w 603"/>
                <a:gd name="T103" fmla="*/ 242 h 551"/>
                <a:gd name="T104" fmla="*/ 260 w 603"/>
                <a:gd name="T105" fmla="*/ 242 h 551"/>
                <a:gd name="T106" fmla="*/ 170 w 603"/>
                <a:gd name="T107" fmla="*/ 305 h 551"/>
                <a:gd name="T108" fmla="*/ 214 w 603"/>
                <a:gd name="T109" fmla="*/ 242 h 551"/>
                <a:gd name="T110" fmla="*/ 170 w 603"/>
                <a:gd name="T111" fmla="*/ 242 h 551"/>
                <a:gd name="T112" fmla="*/ 75 w 603"/>
                <a:gd name="T113" fmla="*/ 305 h 551"/>
                <a:gd name="T114" fmla="*/ 118 w 603"/>
                <a:gd name="T115" fmla="*/ 242 h 551"/>
                <a:gd name="T116" fmla="*/ 75 w 603"/>
                <a:gd name="T117" fmla="*/ 242 h 551"/>
                <a:gd name="T118" fmla="*/ 260 w 603"/>
                <a:gd name="T119" fmla="*/ 217 h 551"/>
                <a:gd name="T120" fmla="*/ 305 w 603"/>
                <a:gd name="T121" fmla="*/ 15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3" h="551">
                  <a:moveTo>
                    <a:pt x="343" y="230"/>
                  </a:moveTo>
                  <a:lnTo>
                    <a:pt x="603" y="230"/>
                  </a:lnTo>
                  <a:lnTo>
                    <a:pt x="603" y="265"/>
                  </a:lnTo>
                  <a:lnTo>
                    <a:pt x="590" y="265"/>
                  </a:lnTo>
                  <a:lnTo>
                    <a:pt x="590" y="551"/>
                  </a:lnTo>
                  <a:lnTo>
                    <a:pt x="343" y="551"/>
                  </a:lnTo>
                  <a:lnTo>
                    <a:pt x="226" y="551"/>
                  </a:lnTo>
                  <a:lnTo>
                    <a:pt x="226" y="436"/>
                  </a:lnTo>
                  <a:lnTo>
                    <a:pt x="156" y="436"/>
                  </a:lnTo>
                  <a:lnTo>
                    <a:pt x="156" y="551"/>
                  </a:lnTo>
                  <a:lnTo>
                    <a:pt x="33" y="551"/>
                  </a:lnTo>
                  <a:lnTo>
                    <a:pt x="33" y="106"/>
                  </a:lnTo>
                  <a:lnTo>
                    <a:pt x="0" y="106"/>
                  </a:lnTo>
                  <a:lnTo>
                    <a:pt x="0" y="85"/>
                  </a:lnTo>
                  <a:lnTo>
                    <a:pt x="71" y="54"/>
                  </a:lnTo>
                  <a:lnTo>
                    <a:pt x="187" y="0"/>
                  </a:lnTo>
                  <a:lnTo>
                    <a:pt x="303" y="54"/>
                  </a:lnTo>
                  <a:lnTo>
                    <a:pt x="370" y="83"/>
                  </a:lnTo>
                  <a:lnTo>
                    <a:pt x="370" y="106"/>
                  </a:lnTo>
                  <a:lnTo>
                    <a:pt x="343" y="106"/>
                  </a:lnTo>
                  <a:lnTo>
                    <a:pt x="343" y="230"/>
                  </a:lnTo>
                  <a:lnTo>
                    <a:pt x="343" y="230"/>
                  </a:lnTo>
                  <a:close/>
                  <a:moveTo>
                    <a:pt x="170" y="156"/>
                  </a:moveTo>
                  <a:lnTo>
                    <a:pt x="170" y="217"/>
                  </a:lnTo>
                  <a:lnTo>
                    <a:pt x="214" y="217"/>
                  </a:lnTo>
                  <a:lnTo>
                    <a:pt x="214" y="156"/>
                  </a:lnTo>
                  <a:lnTo>
                    <a:pt x="170" y="156"/>
                  </a:lnTo>
                  <a:lnTo>
                    <a:pt x="170" y="156"/>
                  </a:lnTo>
                  <a:close/>
                  <a:moveTo>
                    <a:pt x="75" y="156"/>
                  </a:moveTo>
                  <a:lnTo>
                    <a:pt x="75" y="217"/>
                  </a:lnTo>
                  <a:lnTo>
                    <a:pt x="118" y="217"/>
                  </a:lnTo>
                  <a:lnTo>
                    <a:pt x="118" y="156"/>
                  </a:lnTo>
                  <a:lnTo>
                    <a:pt x="75" y="156"/>
                  </a:lnTo>
                  <a:lnTo>
                    <a:pt x="75" y="156"/>
                  </a:lnTo>
                  <a:close/>
                  <a:moveTo>
                    <a:pt x="440" y="319"/>
                  </a:moveTo>
                  <a:lnTo>
                    <a:pt x="440" y="376"/>
                  </a:lnTo>
                  <a:lnTo>
                    <a:pt x="482" y="376"/>
                  </a:lnTo>
                  <a:lnTo>
                    <a:pt x="482" y="319"/>
                  </a:lnTo>
                  <a:lnTo>
                    <a:pt x="440" y="319"/>
                  </a:lnTo>
                  <a:lnTo>
                    <a:pt x="440" y="319"/>
                  </a:lnTo>
                  <a:close/>
                  <a:moveTo>
                    <a:pt x="376" y="403"/>
                  </a:moveTo>
                  <a:lnTo>
                    <a:pt x="376" y="459"/>
                  </a:lnTo>
                  <a:lnTo>
                    <a:pt x="416" y="459"/>
                  </a:lnTo>
                  <a:lnTo>
                    <a:pt x="416" y="403"/>
                  </a:lnTo>
                  <a:lnTo>
                    <a:pt x="376" y="403"/>
                  </a:lnTo>
                  <a:lnTo>
                    <a:pt x="376" y="403"/>
                  </a:lnTo>
                  <a:close/>
                  <a:moveTo>
                    <a:pt x="503" y="403"/>
                  </a:moveTo>
                  <a:lnTo>
                    <a:pt x="503" y="459"/>
                  </a:lnTo>
                  <a:lnTo>
                    <a:pt x="544" y="459"/>
                  </a:lnTo>
                  <a:lnTo>
                    <a:pt x="544" y="403"/>
                  </a:lnTo>
                  <a:lnTo>
                    <a:pt x="503" y="403"/>
                  </a:lnTo>
                  <a:lnTo>
                    <a:pt x="503" y="403"/>
                  </a:lnTo>
                  <a:close/>
                  <a:moveTo>
                    <a:pt x="440" y="403"/>
                  </a:moveTo>
                  <a:lnTo>
                    <a:pt x="440" y="459"/>
                  </a:lnTo>
                  <a:lnTo>
                    <a:pt x="482" y="459"/>
                  </a:lnTo>
                  <a:lnTo>
                    <a:pt x="482" y="403"/>
                  </a:lnTo>
                  <a:lnTo>
                    <a:pt x="440" y="403"/>
                  </a:lnTo>
                  <a:lnTo>
                    <a:pt x="440" y="403"/>
                  </a:lnTo>
                  <a:close/>
                  <a:moveTo>
                    <a:pt x="376" y="319"/>
                  </a:moveTo>
                  <a:lnTo>
                    <a:pt x="376" y="376"/>
                  </a:lnTo>
                  <a:lnTo>
                    <a:pt x="416" y="376"/>
                  </a:lnTo>
                  <a:lnTo>
                    <a:pt x="416" y="319"/>
                  </a:lnTo>
                  <a:lnTo>
                    <a:pt x="376" y="319"/>
                  </a:lnTo>
                  <a:lnTo>
                    <a:pt x="376" y="319"/>
                  </a:lnTo>
                  <a:close/>
                  <a:moveTo>
                    <a:pt x="503" y="319"/>
                  </a:moveTo>
                  <a:lnTo>
                    <a:pt x="503" y="376"/>
                  </a:lnTo>
                  <a:lnTo>
                    <a:pt x="544" y="376"/>
                  </a:lnTo>
                  <a:lnTo>
                    <a:pt x="544" y="319"/>
                  </a:lnTo>
                  <a:lnTo>
                    <a:pt x="503" y="319"/>
                  </a:lnTo>
                  <a:lnTo>
                    <a:pt x="503" y="319"/>
                  </a:lnTo>
                  <a:close/>
                  <a:moveTo>
                    <a:pt x="260" y="416"/>
                  </a:moveTo>
                  <a:lnTo>
                    <a:pt x="260" y="476"/>
                  </a:lnTo>
                  <a:lnTo>
                    <a:pt x="305" y="476"/>
                  </a:lnTo>
                  <a:lnTo>
                    <a:pt x="305" y="416"/>
                  </a:lnTo>
                  <a:lnTo>
                    <a:pt x="260" y="416"/>
                  </a:lnTo>
                  <a:lnTo>
                    <a:pt x="260" y="416"/>
                  </a:lnTo>
                  <a:close/>
                  <a:moveTo>
                    <a:pt x="75" y="416"/>
                  </a:moveTo>
                  <a:lnTo>
                    <a:pt x="75" y="476"/>
                  </a:lnTo>
                  <a:lnTo>
                    <a:pt x="118" y="476"/>
                  </a:lnTo>
                  <a:lnTo>
                    <a:pt x="118" y="416"/>
                  </a:lnTo>
                  <a:lnTo>
                    <a:pt x="75" y="416"/>
                  </a:lnTo>
                  <a:lnTo>
                    <a:pt x="75" y="416"/>
                  </a:lnTo>
                  <a:close/>
                  <a:moveTo>
                    <a:pt x="260" y="330"/>
                  </a:moveTo>
                  <a:lnTo>
                    <a:pt x="260" y="393"/>
                  </a:lnTo>
                  <a:lnTo>
                    <a:pt x="305" y="393"/>
                  </a:lnTo>
                  <a:lnTo>
                    <a:pt x="305" y="330"/>
                  </a:lnTo>
                  <a:lnTo>
                    <a:pt x="260" y="330"/>
                  </a:lnTo>
                  <a:lnTo>
                    <a:pt x="260" y="330"/>
                  </a:lnTo>
                  <a:close/>
                  <a:moveTo>
                    <a:pt x="170" y="330"/>
                  </a:moveTo>
                  <a:lnTo>
                    <a:pt x="170" y="393"/>
                  </a:lnTo>
                  <a:lnTo>
                    <a:pt x="214" y="393"/>
                  </a:lnTo>
                  <a:lnTo>
                    <a:pt x="214" y="330"/>
                  </a:lnTo>
                  <a:lnTo>
                    <a:pt x="170" y="330"/>
                  </a:lnTo>
                  <a:lnTo>
                    <a:pt x="170" y="330"/>
                  </a:lnTo>
                  <a:close/>
                  <a:moveTo>
                    <a:pt x="75" y="330"/>
                  </a:moveTo>
                  <a:lnTo>
                    <a:pt x="75" y="393"/>
                  </a:lnTo>
                  <a:lnTo>
                    <a:pt x="118" y="393"/>
                  </a:lnTo>
                  <a:lnTo>
                    <a:pt x="118" y="330"/>
                  </a:lnTo>
                  <a:lnTo>
                    <a:pt x="75" y="330"/>
                  </a:lnTo>
                  <a:lnTo>
                    <a:pt x="75" y="330"/>
                  </a:lnTo>
                  <a:close/>
                  <a:moveTo>
                    <a:pt x="260" y="242"/>
                  </a:moveTo>
                  <a:lnTo>
                    <a:pt x="260" y="305"/>
                  </a:lnTo>
                  <a:lnTo>
                    <a:pt x="305" y="305"/>
                  </a:lnTo>
                  <a:lnTo>
                    <a:pt x="305" y="242"/>
                  </a:lnTo>
                  <a:lnTo>
                    <a:pt x="260" y="242"/>
                  </a:lnTo>
                  <a:lnTo>
                    <a:pt x="260" y="242"/>
                  </a:lnTo>
                  <a:close/>
                  <a:moveTo>
                    <a:pt x="170" y="242"/>
                  </a:moveTo>
                  <a:lnTo>
                    <a:pt x="170" y="305"/>
                  </a:lnTo>
                  <a:lnTo>
                    <a:pt x="214" y="305"/>
                  </a:lnTo>
                  <a:lnTo>
                    <a:pt x="214" y="242"/>
                  </a:lnTo>
                  <a:lnTo>
                    <a:pt x="170" y="242"/>
                  </a:lnTo>
                  <a:lnTo>
                    <a:pt x="170" y="242"/>
                  </a:lnTo>
                  <a:close/>
                  <a:moveTo>
                    <a:pt x="75" y="242"/>
                  </a:moveTo>
                  <a:lnTo>
                    <a:pt x="75" y="305"/>
                  </a:lnTo>
                  <a:lnTo>
                    <a:pt x="118" y="305"/>
                  </a:lnTo>
                  <a:lnTo>
                    <a:pt x="118" y="242"/>
                  </a:lnTo>
                  <a:lnTo>
                    <a:pt x="75" y="242"/>
                  </a:lnTo>
                  <a:lnTo>
                    <a:pt x="75" y="242"/>
                  </a:lnTo>
                  <a:close/>
                  <a:moveTo>
                    <a:pt x="260" y="156"/>
                  </a:moveTo>
                  <a:lnTo>
                    <a:pt x="260" y="217"/>
                  </a:lnTo>
                  <a:lnTo>
                    <a:pt x="305" y="217"/>
                  </a:lnTo>
                  <a:lnTo>
                    <a:pt x="305" y="156"/>
                  </a:lnTo>
                  <a:lnTo>
                    <a:pt x="260" y="156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74752" y="6400887"/>
            <a:ext cx="1093905" cy="203200"/>
            <a:chOff x="2400300" y="-914400"/>
            <a:chExt cx="1093905" cy="203200"/>
          </a:xfrm>
        </p:grpSpPr>
        <p:sp>
          <p:nvSpPr>
            <p:cNvPr id="25" name="椭圆 24"/>
            <p:cNvSpPr/>
            <p:nvPr/>
          </p:nvSpPr>
          <p:spPr>
            <a:xfrm>
              <a:off x="2400300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845653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91005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PA_矩形 29"/>
          <p:cNvSpPr/>
          <p:nvPr>
            <p:custDataLst>
              <p:tags r:id="rId2"/>
            </p:custDataLst>
          </p:nvPr>
        </p:nvSpPr>
        <p:spPr>
          <a:xfrm>
            <a:off x="274752" y="2338541"/>
            <a:ext cx="7015945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PROJECT </a:t>
            </a:r>
            <a:r>
              <a:rPr lang="en-US" altLang="zh-CN" sz="3200" dirty="0">
                <a:solidFill>
                  <a:schemeClr val="accent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DEFENSE</a:t>
            </a:r>
            <a:endParaRPr lang="en-US" altLang="zh-CN" sz="3200" spc="300" dirty="0">
              <a:solidFill>
                <a:schemeClr val="accent2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3" name="矩形: 圆角 19"/>
          <p:cNvSpPr/>
          <p:nvPr/>
        </p:nvSpPr>
        <p:spPr>
          <a:xfrm>
            <a:off x="369421" y="4806070"/>
            <a:ext cx="2157879" cy="38279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答辩人：季艾佳  </a:t>
            </a:r>
            <a:r>
              <a:rPr lang="en-US" altLang="zh-CN" sz="11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2411033</a:t>
            </a:r>
          </a:p>
        </p:txBody>
      </p:sp>
      <p:sp>
        <p:nvSpPr>
          <p:cNvPr id="14" name="矩形: 圆角 20"/>
          <p:cNvSpPr/>
          <p:nvPr/>
        </p:nvSpPr>
        <p:spPr>
          <a:xfrm>
            <a:off x="3071070" y="4808537"/>
            <a:ext cx="1323130" cy="38173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时间：</a:t>
            </a:r>
            <a:r>
              <a:rPr lang="en-US" altLang="zh-CN" sz="11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2025.1.4</a:t>
            </a:r>
          </a:p>
        </p:txBody>
      </p:sp>
      <p:sp>
        <p:nvSpPr>
          <p:cNvPr id="29" name="PA_矩形 29"/>
          <p:cNvSpPr/>
          <p:nvPr>
            <p:custDataLst>
              <p:tags r:id="rId3"/>
            </p:custDataLst>
          </p:nvPr>
        </p:nvSpPr>
        <p:spPr>
          <a:xfrm>
            <a:off x="11499030" y="236329"/>
            <a:ext cx="461665" cy="4302322"/>
          </a:xfrm>
          <a:prstGeom prst="rect">
            <a:avLst/>
          </a:prstGeom>
          <a:ln>
            <a:noFill/>
          </a:ln>
        </p:spPr>
        <p:txBody>
          <a:bodyPr vert="eaVert"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允公允能  日新月异</a:t>
            </a:r>
            <a:endParaRPr lang="en-US" altLang="zh-CN" spc="3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思源黑体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EC5986-86D5-A748-F619-53551BAF71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369421" y="859099"/>
            <a:ext cx="3256612" cy="1270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0C3A4-7FFD-46F8-CB20-37A3E272A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F764B6-12BB-2200-79CC-F9A05BB01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269F28-F4CE-9E5C-0CC6-EDA8B33FA0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sp>
        <p:nvSpPr>
          <p:cNvPr id="2" name="TextBox 55">
            <a:extLst>
              <a:ext uri="{FF2B5EF4-FFF2-40B4-BE49-F238E27FC236}">
                <a16:creationId xmlns:a16="http://schemas.microsoft.com/office/drawing/2014/main" id="{7C565FEC-5913-CD4F-7085-C7027C3663DE}"/>
              </a:ext>
            </a:extLst>
          </p:cNvPr>
          <p:cNvSpPr txBox="1"/>
          <p:nvPr/>
        </p:nvSpPr>
        <p:spPr>
          <a:xfrm>
            <a:off x="261317" y="1079382"/>
            <a:ext cx="2383886" cy="931014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  悔棋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（单机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VS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联网）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AF2D7B-DE9E-4B5A-DD45-7EA9D8E869AB}"/>
              </a:ext>
            </a:extLst>
          </p:cNvPr>
          <p:cNvGrpSpPr/>
          <p:nvPr/>
        </p:nvGrpSpPr>
        <p:grpSpPr>
          <a:xfrm>
            <a:off x="199289" y="258436"/>
            <a:ext cx="5067655" cy="627100"/>
            <a:chOff x="363500" y="173190"/>
            <a:chExt cx="5067655" cy="627100"/>
          </a:xfrm>
        </p:grpSpPr>
        <p:sp>
          <p:nvSpPr>
            <p:cNvPr id="17" name="TextBox 55">
              <a:extLst>
                <a:ext uri="{FF2B5EF4-FFF2-40B4-BE49-F238E27FC236}">
                  <a16:creationId xmlns:a16="http://schemas.microsoft.com/office/drawing/2014/main" id="{9448D37A-46A0-B2CA-5103-F59894BBDCDA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74B8493-209E-41EB-417B-7B79201624E2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AF2E35F-9A87-0072-6979-DD5A9DD8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088" y="1200560"/>
            <a:ext cx="6512134" cy="4702464"/>
          </a:xfrm>
          <a:prstGeom prst="rect">
            <a:avLst/>
          </a:prstGeom>
        </p:spPr>
      </p:pic>
      <p:sp>
        <p:nvSpPr>
          <p:cNvPr id="6" name="íṩľïďé">
            <a:extLst>
              <a:ext uri="{FF2B5EF4-FFF2-40B4-BE49-F238E27FC236}">
                <a16:creationId xmlns:a16="http://schemas.microsoft.com/office/drawing/2014/main" id="{5D0773AD-2BC9-AD42-B5AC-68938A5EB983}"/>
              </a:ext>
            </a:extLst>
          </p:cNvPr>
          <p:cNvSpPr txBox="1"/>
          <p:nvPr/>
        </p:nvSpPr>
        <p:spPr bwMode="auto">
          <a:xfrm>
            <a:off x="485806" y="2658084"/>
            <a:ext cx="2592115" cy="1482110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r>
              <a:rPr lang="zh-CN" altLang="en-US" b="1" dirty="0"/>
              <a:t>单机悔棋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直接操作</a:t>
            </a:r>
            <a:r>
              <a:rPr lang="en-US" altLang="zh-CN" dirty="0"/>
              <a:t>Model</a:t>
            </a:r>
            <a:r>
              <a:rPr lang="zh-CN" altLang="en-US" dirty="0"/>
              <a:t>历史数组（</a:t>
            </a:r>
            <a:r>
              <a:rPr lang="en-US" altLang="zh-CN" dirty="0" err="1"/>
              <a:t>moveHistory</a:t>
            </a:r>
            <a:r>
              <a:rPr lang="zh-CN" altLang="en-US" dirty="0"/>
              <a:t>）</a:t>
            </a:r>
            <a:r>
              <a:rPr lang="en-US" altLang="zh-CN" dirty="0"/>
              <a:t>+View</a:t>
            </a:r>
            <a:r>
              <a:rPr lang="zh-CN" altLang="en-US" dirty="0"/>
              <a:t>更新显示。</a:t>
            </a:r>
            <a:endParaRPr lang="en-US" altLang="zh-CN" dirty="0"/>
          </a:p>
          <a:p>
            <a:r>
              <a:rPr lang="zh-CN" altLang="en-US" dirty="0"/>
              <a:t>右侧聊天框有悔棋提示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7306A0-044E-92CC-C61F-3A1C6700F1A9}"/>
              </a:ext>
            </a:extLst>
          </p:cNvPr>
          <p:cNvSpPr/>
          <p:nvPr/>
        </p:nvSpPr>
        <p:spPr>
          <a:xfrm>
            <a:off x="8833449" y="2208362"/>
            <a:ext cx="897147" cy="1725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ïṧ1îdè">
            <a:extLst>
              <a:ext uri="{FF2B5EF4-FFF2-40B4-BE49-F238E27FC236}">
                <a16:creationId xmlns:a16="http://schemas.microsoft.com/office/drawing/2014/main" id="{B3C47501-3198-C2AB-3D06-D93FCA5F5648}"/>
              </a:ext>
            </a:extLst>
          </p:cNvPr>
          <p:cNvSpPr/>
          <p:nvPr/>
        </p:nvSpPr>
        <p:spPr>
          <a:xfrm>
            <a:off x="353965" y="2658083"/>
            <a:ext cx="2723956" cy="1568860"/>
          </a:xfrm>
          <a:prstGeom prst="roundRect">
            <a:avLst>
              <a:gd name="adj" fmla="val 5186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582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A6925-09A8-DDBE-32E5-399518A0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C9B7BA-8819-CAE6-D94A-614EF96118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2309D1-6120-5044-72E5-F144C759AC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689983AF-8FB6-6CF0-C8F6-7371CF2B331B}"/>
              </a:ext>
            </a:extLst>
          </p:cNvPr>
          <p:cNvGrpSpPr/>
          <p:nvPr/>
        </p:nvGrpSpPr>
        <p:grpSpPr>
          <a:xfrm>
            <a:off x="199289" y="258436"/>
            <a:ext cx="5067655" cy="627100"/>
            <a:chOff x="363500" y="173190"/>
            <a:chExt cx="5067655" cy="627100"/>
          </a:xfrm>
        </p:grpSpPr>
        <p:sp>
          <p:nvSpPr>
            <p:cNvPr id="17" name="TextBox 55">
              <a:extLst>
                <a:ext uri="{FF2B5EF4-FFF2-40B4-BE49-F238E27FC236}">
                  <a16:creationId xmlns:a16="http://schemas.microsoft.com/office/drawing/2014/main" id="{178B46A5-9DB2-52D5-AF0D-8A569F907200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2D241AA-C2A7-A8B5-C10B-E84C672BC42F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íṩľïďé">
            <a:extLst>
              <a:ext uri="{FF2B5EF4-FFF2-40B4-BE49-F238E27FC236}">
                <a16:creationId xmlns:a16="http://schemas.microsoft.com/office/drawing/2014/main" id="{B8FFB38C-96C3-5489-7105-404A04705BBA}"/>
              </a:ext>
            </a:extLst>
          </p:cNvPr>
          <p:cNvSpPr txBox="1"/>
          <p:nvPr/>
        </p:nvSpPr>
        <p:spPr bwMode="auto">
          <a:xfrm>
            <a:off x="183880" y="2342933"/>
            <a:ext cx="2592115" cy="3638767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r>
              <a:rPr lang="zh-CN" altLang="en-US" b="1" dirty="0"/>
              <a:t>联网悔棋（技术难点）</a:t>
            </a:r>
            <a:r>
              <a:rPr lang="zh-CN" altLang="en-US" dirty="0"/>
              <a:t>：设计了“</a:t>
            </a:r>
            <a:r>
              <a:rPr lang="zh-CN" altLang="en-US" b="1" dirty="0"/>
              <a:t>请求</a:t>
            </a:r>
            <a:r>
              <a:rPr lang="en-US" altLang="zh-CN" b="1" dirty="0"/>
              <a:t>-</a:t>
            </a:r>
            <a:r>
              <a:rPr lang="zh-CN" altLang="en-US" b="1" dirty="0"/>
              <a:t>响应</a:t>
            </a:r>
            <a:r>
              <a:rPr lang="zh-CN" altLang="en-US" dirty="0"/>
              <a:t>”协议。</a:t>
            </a:r>
            <a:endParaRPr lang="en-US" altLang="zh-CN" dirty="0"/>
          </a:p>
          <a:p>
            <a:r>
              <a:rPr lang="zh-CN" altLang="en-US" b="1" dirty="0"/>
              <a:t>状态同步</a:t>
            </a:r>
            <a:r>
              <a:rPr lang="zh-CN" altLang="en-US" dirty="0"/>
              <a:t>：发起方暂停计时（变蓝），等待响应。</a:t>
            </a:r>
            <a:endParaRPr lang="en-US" altLang="zh-CN" dirty="0"/>
          </a:p>
          <a:p>
            <a:r>
              <a:rPr lang="en-US" altLang="zh-CN" b="1" dirty="0"/>
              <a:t>UI</a:t>
            </a:r>
            <a:r>
              <a:rPr lang="zh-CN" altLang="en-US" b="1" dirty="0"/>
              <a:t>协同</a:t>
            </a:r>
            <a:r>
              <a:rPr lang="zh-CN" altLang="en-US" dirty="0"/>
              <a:t>：接收方弹出请求面板，必须处理。</a:t>
            </a:r>
            <a:endParaRPr lang="en-US" altLang="zh-CN" dirty="0"/>
          </a:p>
          <a:p>
            <a:r>
              <a:rPr lang="zh-CN" altLang="en-US" b="1" dirty="0"/>
              <a:t>数据一致</a:t>
            </a:r>
            <a:r>
              <a:rPr lang="zh-CN" altLang="en-US" dirty="0"/>
              <a:t>：若同意，双方独立执行</a:t>
            </a:r>
            <a:r>
              <a:rPr lang="en-US" altLang="zh-CN" dirty="0" err="1"/>
              <a:t>undoMove</a:t>
            </a:r>
            <a:r>
              <a:rPr lang="en-US" altLang="zh-CN" dirty="0"/>
              <a:t>()</a:t>
            </a:r>
            <a:r>
              <a:rPr lang="zh-CN" altLang="en-US" dirty="0"/>
              <a:t>并</a:t>
            </a:r>
            <a:r>
              <a:rPr lang="zh-CN" altLang="en-US" b="1" dirty="0"/>
              <a:t>精确同步倒计时与新玩家状态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1EC5AF-8A45-7EE9-E7F3-A7DE7AF06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24" y="998029"/>
            <a:ext cx="9359315" cy="4507255"/>
          </a:xfrm>
          <a:prstGeom prst="rect">
            <a:avLst/>
          </a:prstGeom>
        </p:spPr>
      </p:pic>
      <p:sp>
        <p:nvSpPr>
          <p:cNvPr id="5" name="TextBox 55">
            <a:extLst>
              <a:ext uri="{FF2B5EF4-FFF2-40B4-BE49-F238E27FC236}">
                <a16:creationId xmlns:a16="http://schemas.microsoft.com/office/drawing/2014/main" id="{1785B53E-11D6-8CA1-05A1-CA32F7A73011}"/>
              </a:ext>
            </a:extLst>
          </p:cNvPr>
          <p:cNvSpPr txBox="1"/>
          <p:nvPr/>
        </p:nvSpPr>
        <p:spPr>
          <a:xfrm>
            <a:off x="261317" y="1079382"/>
            <a:ext cx="2383886" cy="931014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  悔棋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（单机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VS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联网）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305DF2-49F6-A45B-6444-074B7CB52E9A}"/>
              </a:ext>
            </a:extLst>
          </p:cNvPr>
          <p:cNvSpPr/>
          <p:nvPr/>
        </p:nvSpPr>
        <p:spPr>
          <a:xfrm>
            <a:off x="4528868" y="1285336"/>
            <a:ext cx="1567132" cy="39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4D9498-85D3-5747-0353-BF25EC54B44F}"/>
              </a:ext>
            </a:extLst>
          </p:cNvPr>
          <p:cNvSpPr/>
          <p:nvPr/>
        </p:nvSpPr>
        <p:spPr>
          <a:xfrm>
            <a:off x="9109494" y="1285336"/>
            <a:ext cx="1777042" cy="396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ïṧ1îdè">
            <a:extLst>
              <a:ext uri="{FF2B5EF4-FFF2-40B4-BE49-F238E27FC236}">
                <a16:creationId xmlns:a16="http://schemas.microsoft.com/office/drawing/2014/main" id="{5E5DC77E-EDDC-A935-5ED2-F14328F6D61E}"/>
              </a:ext>
            </a:extLst>
          </p:cNvPr>
          <p:cNvSpPr/>
          <p:nvPr/>
        </p:nvSpPr>
        <p:spPr>
          <a:xfrm>
            <a:off x="82699" y="2200779"/>
            <a:ext cx="2686725" cy="3637041"/>
          </a:xfrm>
          <a:prstGeom prst="roundRect">
            <a:avLst>
              <a:gd name="adj" fmla="val 5186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980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DA0B5-0AD4-0103-62F1-F4639B6C2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00C5A8-2A1B-72AC-97FD-6CD875E0B0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5CC986-D378-3378-A8D3-19C96699B1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sp>
        <p:nvSpPr>
          <p:cNvPr id="2" name="TextBox 55">
            <a:extLst>
              <a:ext uri="{FF2B5EF4-FFF2-40B4-BE49-F238E27FC236}">
                <a16:creationId xmlns:a16="http://schemas.microsoft.com/office/drawing/2014/main" id="{7E1CDFF7-0165-D3FA-F949-AF4BAFF13535}"/>
              </a:ext>
            </a:extLst>
          </p:cNvPr>
          <p:cNvSpPr txBox="1"/>
          <p:nvPr/>
        </p:nvSpPr>
        <p:spPr>
          <a:xfrm>
            <a:off x="261317" y="1017827"/>
            <a:ext cx="2694051" cy="50012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复盘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0302492-8A5D-51A8-6B06-E9425DFD9F9F}"/>
              </a:ext>
            </a:extLst>
          </p:cNvPr>
          <p:cNvGrpSpPr/>
          <p:nvPr/>
        </p:nvGrpSpPr>
        <p:grpSpPr>
          <a:xfrm>
            <a:off x="199289" y="258436"/>
            <a:ext cx="5067655" cy="627100"/>
            <a:chOff x="363500" y="173190"/>
            <a:chExt cx="5067655" cy="627100"/>
          </a:xfrm>
        </p:grpSpPr>
        <p:sp>
          <p:nvSpPr>
            <p:cNvPr id="17" name="TextBox 55">
              <a:extLst>
                <a:ext uri="{FF2B5EF4-FFF2-40B4-BE49-F238E27FC236}">
                  <a16:creationId xmlns:a16="http://schemas.microsoft.com/office/drawing/2014/main" id="{DE7FAEE6-8060-E0A1-687F-E9666D16FCAE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9522C71-5BEC-9799-B51B-2928390BCD7E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3616F96-4E84-36D5-9C02-12B853BC1C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368" y="3133355"/>
            <a:ext cx="7119920" cy="3394520"/>
          </a:xfrm>
          <a:prstGeom prst="rect">
            <a:avLst/>
          </a:prstGeom>
        </p:spPr>
      </p:pic>
      <p:sp>
        <p:nvSpPr>
          <p:cNvPr id="6" name="íṩľïďé">
            <a:extLst>
              <a:ext uri="{FF2B5EF4-FFF2-40B4-BE49-F238E27FC236}">
                <a16:creationId xmlns:a16="http://schemas.microsoft.com/office/drawing/2014/main" id="{2789EEA9-2119-BFEE-1686-1263FE6A2E96}"/>
              </a:ext>
            </a:extLst>
          </p:cNvPr>
          <p:cNvSpPr txBox="1"/>
          <p:nvPr/>
        </p:nvSpPr>
        <p:spPr bwMode="auto">
          <a:xfrm>
            <a:off x="495535" y="1873362"/>
            <a:ext cx="2225614" cy="3511744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r>
              <a:rPr lang="zh-CN" altLang="en-US" b="1" dirty="0"/>
              <a:t>复盘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游戏结束后会显示胜利的五步棋。</a:t>
            </a:r>
            <a:endParaRPr lang="en-US" altLang="zh-CN" dirty="0"/>
          </a:p>
          <a:p>
            <a:r>
              <a:rPr lang="zh-CN" altLang="en-US" dirty="0"/>
              <a:t>进入时保存状态（胜利高亮棋子连线），通过</a:t>
            </a:r>
            <a:r>
              <a:rPr lang="en-US" altLang="zh-CN" dirty="0" err="1"/>
              <a:t>currentReviewIndex</a:t>
            </a:r>
            <a:r>
              <a:rPr lang="zh-CN" altLang="en-US" dirty="0"/>
              <a:t>在</a:t>
            </a:r>
            <a:r>
              <a:rPr lang="en-US" altLang="zh-CN" dirty="0" err="1"/>
              <a:t>moveHistory</a:t>
            </a:r>
            <a:r>
              <a:rPr lang="zh-CN" altLang="en-US" dirty="0"/>
              <a:t>中导航。</a:t>
            </a:r>
            <a:endParaRPr lang="en-US" altLang="zh-CN" dirty="0"/>
          </a:p>
          <a:p>
            <a:r>
              <a:rPr lang="zh-CN" altLang="en-US" dirty="0"/>
              <a:t>已经经过的棋子会有红色标识</a:t>
            </a:r>
            <a:endParaRPr lang="en-US" altLang="zh-CN" dirty="0"/>
          </a:p>
          <a:p>
            <a:r>
              <a:rPr lang="zh-CN" altLang="en-US" b="1" dirty="0"/>
              <a:t>网络模式下双方可独立复盘</a:t>
            </a:r>
            <a:r>
              <a:rPr lang="zh-CN" altLang="en-US" dirty="0"/>
              <a:t>。</a:t>
            </a:r>
          </a:p>
        </p:txBody>
      </p:sp>
      <p:sp>
        <p:nvSpPr>
          <p:cNvPr id="7" name="ïṧ1îdè">
            <a:extLst>
              <a:ext uri="{FF2B5EF4-FFF2-40B4-BE49-F238E27FC236}">
                <a16:creationId xmlns:a16="http://schemas.microsoft.com/office/drawing/2014/main" id="{64D1E8F0-E8E7-4B51-DD1F-99D504D65CE7}"/>
              </a:ext>
            </a:extLst>
          </p:cNvPr>
          <p:cNvSpPr/>
          <p:nvPr/>
        </p:nvSpPr>
        <p:spPr>
          <a:xfrm>
            <a:off x="495535" y="1857170"/>
            <a:ext cx="2156573" cy="3371498"/>
          </a:xfrm>
          <a:prstGeom prst="roundRect">
            <a:avLst>
              <a:gd name="adj" fmla="val 5186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1E0047-0F1A-89FD-54EC-331E3FEC78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20692" r="52564" b="28308"/>
          <a:stretch>
            <a:fillRect/>
          </a:stretch>
        </p:blipFill>
        <p:spPr>
          <a:xfrm>
            <a:off x="5188988" y="216969"/>
            <a:ext cx="4918675" cy="283678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88C017F-5732-DE12-2DC6-07BA9288FA65}"/>
              </a:ext>
            </a:extLst>
          </p:cNvPr>
          <p:cNvSpPr txBox="1"/>
          <p:nvPr/>
        </p:nvSpPr>
        <p:spPr>
          <a:xfrm>
            <a:off x="10126805" y="24240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游戏结束界面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588683-8999-8D9D-F0AF-CBB107EEA9D3}"/>
              </a:ext>
            </a:extLst>
          </p:cNvPr>
          <p:cNvSpPr txBox="1"/>
          <p:nvPr/>
        </p:nvSpPr>
        <p:spPr>
          <a:xfrm>
            <a:off x="10126805" y="50599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网络模式复盘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6639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F4A94-56AC-8D50-2685-AADB77D2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BF916B-7614-93A9-0687-B67B4CC522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2A4BC0-AC21-2617-561A-D202F3344F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sp>
        <p:nvSpPr>
          <p:cNvPr id="2" name="TextBox 55">
            <a:extLst>
              <a:ext uri="{FF2B5EF4-FFF2-40B4-BE49-F238E27FC236}">
                <a16:creationId xmlns:a16="http://schemas.microsoft.com/office/drawing/2014/main" id="{8078FE9A-D051-F19D-506B-FE0CB9BE7756}"/>
              </a:ext>
            </a:extLst>
          </p:cNvPr>
          <p:cNvSpPr txBox="1"/>
          <p:nvPr/>
        </p:nvSpPr>
        <p:spPr>
          <a:xfrm>
            <a:off x="261317" y="1017827"/>
            <a:ext cx="2694051" cy="50012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514350" indent="-514350">
              <a:buFont typeface="+mj-ea"/>
              <a:buAutoNum type="circleNumDbPlain" startAt="3"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聊天界面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9128E7-66EF-CF5F-A3C1-3102E93C4AF6}"/>
              </a:ext>
            </a:extLst>
          </p:cNvPr>
          <p:cNvGrpSpPr/>
          <p:nvPr/>
        </p:nvGrpSpPr>
        <p:grpSpPr>
          <a:xfrm>
            <a:off x="199289" y="226981"/>
            <a:ext cx="5067655" cy="627100"/>
            <a:chOff x="363500" y="173190"/>
            <a:chExt cx="5067655" cy="627100"/>
          </a:xfrm>
        </p:grpSpPr>
        <p:sp>
          <p:nvSpPr>
            <p:cNvPr id="17" name="TextBox 55">
              <a:extLst>
                <a:ext uri="{FF2B5EF4-FFF2-40B4-BE49-F238E27FC236}">
                  <a16:creationId xmlns:a16="http://schemas.microsoft.com/office/drawing/2014/main" id="{12B0E485-6DCC-276F-A20A-D62E57DC5B4F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F86A6A1-32E1-56DB-0307-9E7FD1C13FC0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B681E37-E12B-BD38-FDE1-E65E219685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18" y="1017827"/>
            <a:ext cx="9523169" cy="4380551"/>
          </a:xfrm>
          <a:prstGeom prst="rect">
            <a:avLst/>
          </a:prstGeom>
        </p:spPr>
      </p:pic>
      <p:sp>
        <p:nvSpPr>
          <p:cNvPr id="7" name="íṩľïďé">
            <a:extLst>
              <a:ext uri="{FF2B5EF4-FFF2-40B4-BE49-F238E27FC236}">
                <a16:creationId xmlns:a16="http://schemas.microsoft.com/office/drawing/2014/main" id="{7739DA35-ECAB-D860-BA15-B39E2C0AC605}"/>
              </a:ext>
            </a:extLst>
          </p:cNvPr>
          <p:cNvSpPr txBox="1"/>
          <p:nvPr/>
        </p:nvSpPr>
        <p:spPr bwMode="auto">
          <a:xfrm>
            <a:off x="43131" y="2045254"/>
            <a:ext cx="2518912" cy="3432520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r>
              <a:rPr lang="zh-CN" altLang="en-US" b="1" dirty="0"/>
              <a:t>聊天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基于网络模块自定义的简单文本协议，格式为：</a:t>
            </a:r>
            <a:endParaRPr lang="en-US" altLang="zh-CN" dirty="0"/>
          </a:p>
          <a:p>
            <a:r>
              <a:rPr lang="zh-CN" altLang="en-US" dirty="0"/>
              <a:t>（消息类型</a:t>
            </a:r>
            <a:r>
              <a:rPr lang="en-US" altLang="zh-CN" dirty="0"/>
              <a:t>:</a:t>
            </a:r>
            <a:r>
              <a:rPr lang="zh-CN" altLang="en-US" dirty="0"/>
              <a:t>消息内容）</a:t>
            </a:r>
            <a:endParaRPr lang="en-US" altLang="zh-CN" dirty="0"/>
          </a:p>
          <a:p>
            <a:r>
              <a:rPr lang="zh-CN" altLang="en-US" b="1" dirty="0"/>
              <a:t>这种文本协议覆盖了项目中所有的网络通信。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实时转发，标识发言者身份。</a:t>
            </a:r>
          </a:p>
          <a:p>
            <a:endParaRPr lang="zh-CN" altLang="en-US" dirty="0"/>
          </a:p>
        </p:txBody>
      </p:sp>
      <p:sp>
        <p:nvSpPr>
          <p:cNvPr id="6" name="ïṧ1îdè">
            <a:extLst>
              <a:ext uri="{FF2B5EF4-FFF2-40B4-BE49-F238E27FC236}">
                <a16:creationId xmlns:a16="http://schemas.microsoft.com/office/drawing/2014/main" id="{D6FF1C4C-6A27-7D7C-EEDD-A1B3742FB3A4}"/>
              </a:ext>
            </a:extLst>
          </p:cNvPr>
          <p:cNvSpPr/>
          <p:nvPr/>
        </p:nvSpPr>
        <p:spPr>
          <a:xfrm>
            <a:off x="43130" y="2045254"/>
            <a:ext cx="2518913" cy="3432520"/>
          </a:xfrm>
          <a:prstGeom prst="roundRect">
            <a:avLst>
              <a:gd name="adj" fmla="val 5186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CDFDD3-6BD0-4D88-6581-99C94367DDCB}"/>
              </a:ext>
            </a:extLst>
          </p:cNvPr>
          <p:cNvSpPr/>
          <p:nvPr/>
        </p:nvSpPr>
        <p:spPr>
          <a:xfrm>
            <a:off x="5089585" y="1725283"/>
            <a:ext cx="1656272" cy="1311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8E8DF3-AB38-A460-B036-DF909074DBD5}"/>
              </a:ext>
            </a:extLst>
          </p:cNvPr>
          <p:cNvSpPr/>
          <p:nvPr/>
        </p:nvSpPr>
        <p:spPr>
          <a:xfrm>
            <a:off x="10377577" y="1242204"/>
            <a:ext cx="1656272" cy="1242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8349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79FE-0020-6870-BAE8-8B242ADA6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84C4F5-41B3-09AA-F420-B0BB4E46F3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D5B068-BF5E-D656-528C-2E5D230FAC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sp>
        <p:nvSpPr>
          <p:cNvPr id="2" name="TextBox 55">
            <a:extLst>
              <a:ext uri="{FF2B5EF4-FFF2-40B4-BE49-F238E27FC236}">
                <a16:creationId xmlns:a16="http://schemas.microsoft.com/office/drawing/2014/main" id="{124AA087-91A5-7987-4D27-210A962F735E}"/>
              </a:ext>
            </a:extLst>
          </p:cNvPr>
          <p:cNvSpPr txBox="1"/>
          <p:nvPr/>
        </p:nvSpPr>
        <p:spPr>
          <a:xfrm>
            <a:off x="261317" y="1017827"/>
            <a:ext cx="2694051" cy="50012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AI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系统概览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E42F409-36E8-6789-AE3F-406BCB0CD3DE}"/>
              </a:ext>
            </a:extLst>
          </p:cNvPr>
          <p:cNvGrpSpPr/>
          <p:nvPr/>
        </p:nvGrpSpPr>
        <p:grpSpPr>
          <a:xfrm>
            <a:off x="199289" y="258436"/>
            <a:ext cx="5067655" cy="627100"/>
            <a:chOff x="363500" y="173190"/>
            <a:chExt cx="5067655" cy="627100"/>
          </a:xfrm>
        </p:grpSpPr>
        <p:sp>
          <p:nvSpPr>
            <p:cNvPr id="17" name="TextBox 55">
              <a:extLst>
                <a:ext uri="{FF2B5EF4-FFF2-40B4-BE49-F238E27FC236}">
                  <a16:creationId xmlns:a16="http://schemas.microsoft.com/office/drawing/2014/main" id="{18A182D0-D401-47CB-4B5E-2DEFF7471DAD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8E1317C-ACCA-5474-9C68-4AF029E09BB3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5920138-6B27-B880-6A0C-8FF2B73E5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 b="9233"/>
          <a:stretch>
            <a:fillRect/>
          </a:stretch>
        </p:blipFill>
        <p:spPr>
          <a:xfrm>
            <a:off x="5040700" y="838147"/>
            <a:ext cx="6517355" cy="57828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5705EB-731A-9AD9-0E98-D8972BB26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73" y="1758744"/>
            <a:ext cx="3955351" cy="2117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7866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4192A-72F3-E2A6-0614-8BF3215D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08EB80-B0FA-BD3F-66C1-C7C52B94C8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D2EB19-DC8C-DA0C-C619-5E0BBDA188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sp>
        <p:nvSpPr>
          <p:cNvPr id="2" name="TextBox 55">
            <a:extLst>
              <a:ext uri="{FF2B5EF4-FFF2-40B4-BE49-F238E27FC236}">
                <a16:creationId xmlns:a16="http://schemas.microsoft.com/office/drawing/2014/main" id="{F25E5126-0E5B-9B69-ECDF-93665DDB83DB}"/>
              </a:ext>
            </a:extLst>
          </p:cNvPr>
          <p:cNvSpPr txBox="1"/>
          <p:nvPr/>
        </p:nvSpPr>
        <p:spPr>
          <a:xfrm>
            <a:off x="261317" y="916979"/>
            <a:ext cx="2694051" cy="62323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zh-CN" b="1" dirty="0"/>
              <a:t>AI</a:t>
            </a:r>
            <a:r>
              <a:rPr lang="zh-CN" altLang="en-US" b="1" dirty="0"/>
              <a:t>模块详解 </a:t>
            </a:r>
            <a:r>
              <a:rPr lang="en-US" altLang="zh-CN" b="1" dirty="0"/>
              <a:t>- MCTS</a:t>
            </a:r>
            <a:r>
              <a:rPr lang="zh-CN" altLang="en-US" b="1" dirty="0"/>
              <a:t>优化与</a:t>
            </a:r>
            <a:r>
              <a:rPr lang="en-US" altLang="zh-CN" b="1" dirty="0"/>
              <a:t>API</a:t>
            </a:r>
            <a:r>
              <a:rPr lang="zh-CN" altLang="en-US" b="1" dirty="0"/>
              <a:t>集成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396DA5F-34E8-2E9C-5767-FAA4FB9A5837}"/>
              </a:ext>
            </a:extLst>
          </p:cNvPr>
          <p:cNvGrpSpPr/>
          <p:nvPr/>
        </p:nvGrpSpPr>
        <p:grpSpPr>
          <a:xfrm>
            <a:off x="199289" y="258436"/>
            <a:ext cx="5067655" cy="627100"/>
            <a:chOff x="363500" y="173190"/>
            <a:chExt cx="5067655" cy="627100"/>
          </a:xfrm>
        </p:grpSpPr>
        <p:sp>
          <p:nvSpPr>
            <p:cNvPr id="17" name="TextBox 55">
              <a:extLst>
                <a:ext uri="{FF2B5EF4-FFF2-40B4-BE49-F238E27FC236}">
                  <a16:creationId xmlns:a16="http://schemas.microsoft.com/office/drawing/2014/main" id="{D03B1909-1BBA-2620-8D51-AA44A0C06BFD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6989EA9-DAC6-A63E-2AF4-365AA5B6AD3D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FF69BFF-C26A-232A-6C8C-6F7B807E8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6465" b="17012"/>
          <a:stretch>
            <a:fillRect/>
          </a:stretch>
        </p:blipFill>
        <p:spPr>
          <a:xfrm>
            <a:off x="5608009" y="1346337"/>
            <a:ext cx="6151833" cy="4502362"/>
          </a:xfrm>
          <a:prstGeom prst="rect">
            <a:avLst/>
          </a:prstGeom>
        </p:spPr>
      </p:pic>
      <p:sp>
        <p:nvSpPr>
          <p:cNvPr id="8" name="íṩľïďé">
            <a:extLst>
              <a:ext uri="{FF2B5EF4-FFF2-40B4-BE49-F238E27FC236}">
                <a16:creationId xmlns:a16="http://schemas.microsoft.com/office/drawing/2014/main" id="{378E7240-9605-4C6B-52CE-1F675A39CD03}"/>
              </a:ext>
            </a:extLst>
          </p:cNvPr>
          <p:cNvSpPr txBox="1"/>
          <p:nvPr/>
        </p:nvSpPr>
        <p:spPr bwMode="auto">
          <a:xfrm>
            <a:off x="4960024" y="571987"/>
            <a:ext cx="5325231" cy="641176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r>
              <a:rPr lang="en-US" altLang="zh-CN" b="1" dirty="0"/>
              <a:t>MCTS</a:t>
            </a:r>
            <a:r>
              <a:rPr lang="zh-CN" altLang="en-US" b="1" dirty="0"/>
              <a:t>优化</a:t>
            </a:r>
            <a:r>
              <a:rPr lang="zh-CN" altLang="en-US" dirty="0"/>
              <a:t>：在标准流程上，</a:t>
            </a:r>
            <a:r>
              <a:rPr lang="zh-CN" altLang="en-US" b="1" dirty="0"/>
              <a:t>优先扩展能立即获胜或阻止对手获胜的节点</a:t>
            </a:r>
            <a:r>
              <a:rPr lang="zh-CN" altLang="en-US" dirty="0"/>
              <a:t>，提升搜索效率。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82560BC-7181-328C-F7F6-AB210198021C}"/>
              </a:ext>
            </a:extLst>
          </p:cNvPr>
          <p:cNvGrpSpPr/>
          <p:nvPr/>
        </p:nvGrpSpPr>
        <p:grpSpPr>
          <a:xfrm>
            <a:off x="93389" y="2691748"/>
            <a:ext cx="5725961" cy="3664992"/>
            <a:chOff x="93389" y="2691748"/>
            <a:chExt cx="5725961" cy="366499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5DC55E-F772-55B8-727D-E9E8EE4B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389" y="2691748"/>
              <a:ext cx="5723958" cy="366499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92A27A7-C853-C727-2B37-303EF728C2B6}"/>
                </a:ext>
              </a:extLst>
            </p:cNvPr>
            <p:cNvSpPr/>
            <p:nvPr/>
          </p:nvSpPr>
          <p:spPr>
            <a:xfrm>
              <a:off x="826389" y="6124756"/>
              <a:ext cx="4992961" cy="1207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D11AB7-D779-19D8-ED31-69FA733EDAA2}"/>
                </a:ext>
              </a:extLst>
            </p:cNvPr>
            <p:cNvSpPr/>
            <p:nvPr/>
          </p:nvSpPr>
          <p:spPr>
            <a:xfrm>
              <a:off x="826389" y="5848699"/>
              <a:ext cx="4992961" cy="1207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5D19DD9-7D38-4CB7-D15B-54ABBE36B891}"/>
              </a:ext>
            </a:extLst>
          </p:cNvPr>
          <p:cNvSpPr txBox="1"/>
          <p:nvPr/>
        </p:nvSpPr>
        <p:spPr>
          <a:xfrm>
            <a:off x="93388" y="1527501"/>
            <a:ext cx="6277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API</a:t>
            </a:r>
            <a:r>
              <a:rPr lang="zh-CN" altLang="en-US" b="1" dirty="0"/>
              <a:t>集成</a:t>
            </a:r>
            <a:r>
              <a:rPr lang="zh-CN" altLang="en-US" dirty="0"/>
              <a:t>：构建结构化</a:t>
            </a:r>
            <a:r>
              <a:rPr lang="en-US" altLang="zh-CN" dirty="0"/>
              <a:t>Prompt</a:t>
            </a:r>
            <a:r>
              <a:rPr lang="zh-CN" altLang="en-US" dirty="0"/>
              <a:t>，使用</a:t>
            </a:r>
            <a:r>
              <a:rPr lang="en-US" altLang="zh-CN" dirty="0" err="1"/>
              <a:t>okhttp</a:t>
            </a:r>
            <a:r>
              <a:rPr lang="zh-CN" altLang="en-US" dirty="0"/>
              <a:t>库，用</a:t>
            </a:r>
            <a:r>
              <a:rPr lang="en-US" altLang="zh-CN" dirty="0" err="1"/>
              <a:t>org.json</a:t>
            </a:r>
            <a:r>
              <a:rPr lang="zh-CN" altLang="en-US" dirty="0"/>
              <a:t>库将提示词转换成</a:t>
            </a:r>
            <a:r>
              <a:rPr lang="en-US" altLang="zh-CN" dirty="0" err="1"/>
              <a:t>json</a:t>
            </a:r>
            <a:r>
              <a:rPr lang="zh-CN" altLang="en-US" dirty="0"/>
              <a:t>，上传网络后解析响应，成功获取并解析</a:t>
            </a:r>
            <a:r>
              <a:rPr lang="en-US" altLang="zh-CN" dirty="0"/>
              <a:t>AI</a:t>
            </a:r>
            <a:r>
              <a:rPr lang="zh-CN" altLang="en-US" dirty="0"/>
              <a:t>返回的</a:t>
            </a:r>
            <a:r>
              <a:rPr lang="en-US" altLang="zh-CN" dirty="0"/>
              <a:t>{“row”: x, “col”: y}</a:t>
            </a:r>
            <a:r>
              <a:rPr lang="zh-CN" altLang="en-US" dirty="0"/>
              <a:t>格式数据的</a:t>
            </a:r>
            <a:r>
              <a:rPr lang="en-US" altLang="zh-CN" dirty="0" err="1"/>
              <a:t>json</a:t>
            </a:r>
            <a:r>
              <a:rPr lang="zh-CN" altLang="en-US" dirty="0"/>
              <a:t>格式。</a:t>
            </a:r>
            <a:r>
              <a:rPr lang="en-US" altLang="zh-CN" dirty="0" err="1"/>
              <a:t>extractFirstJsonObject</a:t>
            </a:r>
            <a:r>
              <a:rPr lang="zh-CN" altLang="en-US" dirty="0"/>
              <a:t>获取并有</a:t>
            </a:r>
            <a:r>
              <a:rPr lang="zh-CN" altLang="en-US" b="1" dirty="0"/>
              <a:t>重试和降级机制</a:t>
            </a:r>
            <a:r>
              <a:rPr lang="zh-CN" altLang="en-US" dirty="0"/>
              <a:t>。</a:t>
            </a:r>
          </a:p>
        </p:txBody>
      </p:sp>
      <p:sp>
        <p:nvSpPr>
          <p:cNvPr id="12" name="ïṧ1îdè">
            <a:extLst>
              <a:ext uri="{FF2B5EF4-FFF2-40B4-BE49-F238E27FC236}">
                <a16:creationId xmlns:a16="http://schemas.microsoft.com/office/drawing/2014/main" id="{9EB6E02D-0013-62AF-A822-6F6E4F68E631}"/>
              </a:ext>
            </a:extLst>
          </p:cNvPr>
          <p:cNvSpPr/>
          <p:nvPr/>
        </p:nvSpPr>
        <p:spPr>
          <a:xfrm>
            <a:off x="91385" y="1495515"/>
            <a:ext cx="6171392" cy="1173833"/>
          </a:xfrm>
          <a:prstGeom prst="roundRect">
            <a:avLst>
              <a:gd name="adj" fmla="val 5186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3" name="ïṧ1îdè">
            <a:extLst>
              <a:ext uri="{FF2B5EF4-FFF2-40B4-BE49-F238E27FC236}">
                <a16:creationId xmlns:a16="http://schemas.microsoft.com/office/drawing/2014/main" id="{8B19E0F0-CC54-950B-688E-BCE6B09F2FA1}"/>
              </a:ext>
            </a:extLst>
          </p:cNvPr>
          <p:cNvSpPr/>
          <p:nvPr/>
        </p:nvSpPr>
        <p:spPr>
          <a:xfrm>
            <a:off x="5008670" y="616548"/>
            <a:ext cx="5325231" cy="641175"/>
          </a:xfrm>
          <a:prstGeom prst="roundRect">
            <a:avLst>
              <a:gd name="adj" fmla="val 5186"/>
            </a:avLst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118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B07A4-E910-3E3E-3D2E-43C852219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B0A663-C7F9-E6DA-E70A-3FDEA89BD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90957B-A81C-AAA9-E123-2FFAE304F1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sp>
        <p:nvSpPr>
          <p:cNvPr id="2" name="TextBox 55">
            <a:extLst>
              <a:ext uri="{FF2B5EF4-FFF2-40B4-BE49-F238E27FC236}">
                <a16:creationId xmlns:a16="http://schemas.microsoft.com/office/drawing/2014/main" id="{D2D5DB07-39EB-BF84-5534-057A84556A1A}"/>
              </a:ext>
            </a:extLst>
          </p:cNvPr>
          <p:cNvSpPr txBox="1"/>
          <p:nvPr/>
        </p:nvSpPr>
        <p:spPr>
          <a:xfrm>
            <a:off x="261317" y="1017827"/>
            <a:ext cx="3025347" cy="50012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5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）网络对战架构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3594B8-385A-D4E0-8AF1-F103F30124E4}"/>
              </a:ext>
            </a:extLst>
          </p:cNvPr>
          <p:cNvGrpSpPr/>
          <p:nvPr/>
        </p:nvGrpSpPr>
        <p:grpSpPr>
          <a:xfrm>
            <a:off x="199289" y="258436"/>
            <a:ext cx="5067655" cy="627100"/>
            <a:chOff x="363500" y="173190"/>
            <a:chExt cx="5067655" cy="627100"/>
          </a:xfrm>
        </p:grpSpPr>
        <p:sp>
          <p:nvSpPr>
            <p:cNvPr id="17" name="TextBox 55">
              <a:extLst>
                <a:ext uri="{FF2B5EF4-FFF2-40B4-BE49-F238E27FC236}">
                  <a16:creationId xmlns:a16="http://schemas.microsoft.com/office/drawing/2014/main" id="{390C6C0D-FA60-4AC9-F394-7391DB119636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4B61476-55D3-C107-CE0D-9270FC2758AF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E2856C6-3270-EFC8-B6A1-C8A6AD9BE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 b="7017"/>
          <a:stretch>
            <a:fillRect/>
          </a:stretch>
        </p:blipFill>
        <p:spPr>
          <a:xfrm>
            <a:off x="3999431" y="1397479"/>
            <a:ext cx="7525819" cy="407166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3485F6B-87A3-892A-219E-907BFE33BB0C}"/>
              </a:ext>
            </a:extLst>
          </p:cNvPr>
          <p:cNvGrpSpPr/>
          <p:nvPr/>
        </p:nvGrpSpPr>
        <p:grpSpPr>
          <a:xfrm>
            <a:off x="512838" y="1650244"/>
            <a:ext cx="3377675" cy="4491764"/>
            <a:chOff x="512838" y="1650244"/>
            <a:chExt cx="3455313" cy="3465219"/>
          </a:xfrm>
        </p:grpSpPr>
        <p:sp>
          <p:nvSpPr>
            <p:cNvPr id="6" name="íṩľïďé">
              <a:extLst>
                <a:ext uri="{FF2B5EF4-FFF2-40B4-BE49-F238E27FC236}">
                  <a16:creationId xmlns:a16="http://schemas.microsoft.com/office/drawing/2014/main" id="{5191B2C2-2755-1E94-12D4-EC54C9A749CC}"/>
                </a:ext>
              </a:extLst>
            </p:cNvPr>
            <p:cNvSpPr txBox="1"/>
            <p:nvPr/>
          </p:nvSpPr>
          <p:spPr bwMode="auto">
            <a:xfrm>
              <a:off x="512839" y="1650245"/>
              <a:ext cx="3455312" cy="346521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en-US" altLang="zh-CN" b="1" dirty="0" err="1"/>
                <a:t>Socket+TCP</a:t>
              </a:r>
              <a:r>
                <a:rPr lang="zh-CN" altLang="en-US" b="1" dirty="0"/>
                <a:t>网络通信</a:t>
              </a:r>
              <a:endParaRPr lang="en-US" altLang="zh-CN" b="1" dirty="0"/>
            </a:p>
            <a:p>
              <a:r>
                <a:rPr lang="en-US" altLang="zh-CN" b="1" dirty="0"/>
                <a:t>C/S</a:t>
              </a:r>
              <a:r>
                <a:rPr lang="zh-CN" altLang="en-US" b="1" dirty="0"/>
                <a:t>架构</a:t>
              </a:r>
              <a:r>
                <a:rPr lang="zh-CN" altLang="en-US" dirty="0"/>
                <a:t>：服务器</a:t>
              </a:r>
              <a:r>
                <a:rPr lang="en-US" altLang="zh-CN" dirty="0"/>
                <a:t>(</a:t>
              </a:r>
              <a:r>
                <a:rPr lang="en-US" altLang="zh-CN" dirty="0" err="1"/>
                <a:t>GameServer</a:t>
              </a:r>
              <a:r>
                <a:rPr lang="en-US" altLang="zh-CN" dirty="0"/>
                <a:t>)</a:t>
              </a:r>
              <a:r>
                <a:rPr lang="zh-CN" altLang="en-US" dirty="0"/>
                <a:t>负责匹配与消息中转。</a:t>
              </a:r>
              <a:endParaRPr lang="en-US" altLang="zh-CN" dirty="0"/>
            </a:p>
            <a:p>
              <a:endParaRPr lang="zh-CN" altLang="en-US" dirty="0"/>
            </a:p>
            <a:p>
              <a:r>
                <a:rPr lang="zh-CN" altLang="en-US" b="1" dirty="0"/>
                <a:t>自定义协议</a:t>
              </a:r>
              <a:r>
                <a:rPr lang="zh-CN" altLang="en-US" dirty="0"/>
                <a:t>：来支撑</a:t>
              </a:r>
              <a:r>
                <a:rPr lang="zh-CN" altLang="en-US" b="1" dirty="0"/>
                <a:t>所有网络通信</a:t>
              </a:r>
              <a:r>
                <a:rPr lang="zh-CN" altLang="en-US" dirty="0"/>
                <a:t>。协议采用</a:t>
              </a:r>
              <a:r>
                <a:rPr lang="en-US" altLang="zh-CN" dirty="0"/>
                <a:t>【</a:t>
              </a:r>
              <a:r>
                <a:rPr lang="zh-CN" altLang="en-US" dirty="0"/>
                <a:t>类型</a:t>
              </a:r>
              <a:r>
                <a:rPr lang="en-US" altLang="zh-CN" dirty="0"/>
                <a:t>:</a:t>
              </a:r>
              <a:r>
                <a:rPr lang="zh-CN" altLang="en-US" dirty="0"/>
                <a:t>内容</a:t>
              </a:r>
              <a:r>
                <a:rPr lang="en-US" altLang="zh-CN" dirty="0"/>
                <a:t>】</a:t>
              </a:r>
              <a:r>
                <a:rPr lang="zh-CN" altLang="en-US" dirty="0"/>
                <a:t>格式，用不同的类型标签区分业务。比如落子是</a:t>
              </a:r>
              <a:r>
                <a:rPr lang="en-US" altLang="zh-CN" dirty="0"/>
                <a:t>MOVE</a:t>
              </a:r>
              <a:r>
                <a:rPr lang="zh-CN" altLang="en-US" dirty="0"/>
                <a:t>，悔棋是</a:t>
              </a:r>
              <a:r>
                <a:rPr lang="en-US" altLang="zh-CN" dirty="0"/>
                <a:t>UNDO_REQUEST</a:t>
              </a:r>
              <a:r>
                <a:rPr lang="zh-CN" altLang="en-US" dirty="0"/>
                <a:t>，聊天是</a:t>
              </a:r>
              <a:r>
                <a:rPr lang="en-US" altLang="zh-CN" dirty="0"/>
                <a:t>CHAT</a:t>
              </a:r>
              <a:r>
                <a:rPr lang="zh-CN" altLang="en-US" dirty="0"/>
                <a:t>。如“</a:t>
              </a:r>
              <a:r>
                <a:rPr lang="en-US" altLang="zh-CN" dirty="0"/>
                <a:t>MOVE:3,4,1”</a:t>
              </a:r>
              <a:r>
                <a:rPr lang="zh-CN" altLang="en-US" dirty="0"/>
                <a:t>。</a:t>
              </a:r>
              <a:endParaRPr lang="en-US" altLang="zh-CN" dirty="0"/>
            </a:p>
            <a:p>
              <a:endParaRPr lang="zh-CN" altLang="en-US" dirty="0"/>
            </a:p>
            <a:p>
              <a:r>
                <a:rPr lang="zh-CN" altLang="en-US" b="1" dirty="0"/>
                <a:t>线程安全</a:t>
              </a:r>
              <a:r>
                <a:rPr lang="zh-CN" altLang="en-US" dirty="0"/>
                <a:t>：客户端用独立线程监听消息，所有</a:t>
              </a:r>
              <a:r>
                <a:rPr lang="en-US" altLang="zh-CN" dirty="0"/>
                <a:t>UI</a:t>
              </a:r>
              <a:r>
                <a:rPr lang="zh-CN" altLang="en-US" dirty="0"/>
                <a:t>更新通过</a:t>
              </a:r>
              <a:r>
                <a:rPr lang="en-US" altLang="zh-CN" dirty="0" err="1"/>
                <a:t>SwingUtilities.invokeLater</a:t>
              </a:r>
              <a:r>
                <a:rPr lang="en-US" altLang="zh-CN" dirty="0"/>
                <a:t>()</a:t>
              </a:r>
              <a:r>
                <a:rPr lang="zh-CN" altLang="en-US" dirty="0"/>
                <a:t>进行。</a:t>
              </a:r>
            </a:p>
          </p:txBody>
        </p:sp>
        <p:sp>
          <p:nvSpPr>
            <p:cNvPr id="7" name="ïṧ1îdè">
              <a:extLst>
                <a:ext uri="{FF2B5EF4-FFF2-40B4-BE49-F238E27FC236}">
                  <a16:creationId xmlns:a16="http://schemas.microsoft.com/office/drawing/2014/main" id="{ECA69AFA-D52C-2CAB-9524-3D63206D1BB7}"/>
                </a:ext>
              </a:extLst>
            </p:cNvPr>
            <p:cNvSpPr/>
            <p:nvPr/>
          </p:nvSpPr>
          <p:spPr>
            <a:xfrm>
              <a:off x="512838" y="1650244"/>
              <a:ext cx="3455311" cy="3465219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84226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82999-7551-0DF0-2C40-D8DC5BC76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799038-2C7E-3833-7741-2E93160D17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B52C54-A55B-2022-5E00-7FC6491A0A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sp>
        <p:nvSpPr>
          <p:cNvPr id="2" name="TextBox 55">
            <a:extLst>
              <a:ext uri="{FF2B5EF4-FFF2-40B4-BE49-F238E27FC236}">
                <a16:creationId xmlns:a16="http://schemas.microsoft.com/office/drawing/2014/main" id="{8950646F-B8DD-3195-5F28-B9FC73D80EB2}"/>
              </a:ext>
            </a:extLst>
          </p:cNvPr>
          <p:cNvSpPr txBox="1"/>
          <p:nvPr/>
        </p:nvSpPr>
        <p:spPr>
          <a:xfrm>
            <a:off x="571481" y="956272"/>
            <a:ext cx="3429019" cy="50012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网络对战效果验证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D927FA8-DBFD-ABBB-D3E3-CD09AA2EBA8A}"/>
              </a:ext>
            </a:extLst>
          </p:cNvPr>
          <p:cNvGrpSpPr/>
          <p:nvPr/>
        </p:nvGrpSpPr>
        <p:grpSpPr>
          <a:xfrm>
            <a:off x="199289" y="258436"/>
            <a:ext cx="5067655" cy="627100"/>
            <a:chOff x="363500" y="173190"/>
            <a:chExt cx="5067655" cy="627100"/>
          </a:xfrm>
        </p:grpSpPr>
        <p:sp>
          <p:nvSpPr>
            <p:cNvPr id="17" name="TextBox 55">
              <a:extLst>
                <a:ext uri="{FF2B5EF4-FFF2-40B4-BE49-F238E27FC236}">
                  <a16:creationId xmlns:a16="http://schemas.microsoft.com/office/drawing/2014/main" id="{48977796-77DE-912B-894F-19133BFD2BB0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E5D6989-1491-0FA0-B049-F32268BB82FF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8A9084-0FF8-EA7E-698C-6438C033C414}"/>
              </a:ext>
            </a:extLst>
          </p:cNvPr>
          <p:cNvGrpSpPr/>
          <p:nvPr/>
        </p:nvGrpSpPr>
        <p:grpSpPr>
          <a:xfrm>
            <a:off x="199288" y="1952444"/>
            <a:ext cx="2966606" cy="1247956"/>
            <a:chOff x="199288" y="1952444"/>
            <a:chExt cx="2966606" cy="1247956"/>
          </a:xfrm>
        </p:grpSpPr>
        <p:sp>
          <p:nvSpPr>
            <p:cNvPr id="6" name="íṩľïďé">
              <a:extLst>
                <a:ext uri="{FF2B5EF4-FFF2-40B4-BE49-F238E27FC236}">
                  <a16:creationId xmlns:a16="http://schemas.microsoft.com/office/drawing/2014/main" id="{0A87E804-D943-6072-E4EF-E27B58A0C842}"/>
                </a:ext>
              </a:extLst>
            </p:cNvPr>
            <p:cNvSpPr txBox="1"/>
            <p:nvPr/>
          </p:nvSpPr>
          <p:spPr bwMode="auto">
            <a:xfrm>
              <a:off x="199290" y="1952446"/>
              <a:ext cx="2966604" cy="12479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/>
            </a:bodyPr>
            <a:lstStyle/>
            <a:p>
              <a:r>
                <a:rPr lang="zh-CN" altLang="en-US" b="1" dirty="0"/>
                <a:t>棋盘状态完全同步</a:t>
              </a:r>
              <a:r>
                <a:rPr lang="zh-CN" altLang="en-US" dirty="0"/>
                <a:t>。</a:t>
              </a:r>
            </a:p>
            <a:p>
              <a:r>
                <a:rPr lang="zh-CN" altLang="en-US" b="1" dirty="0"/>
                <a:t>获胜方及连线高亮同步</a:t>
              </a:r>
              <a:r>
                <a:rPr lang="zh-CN" altLang="en-US" dirty="0"/>
                <a:t>。</a:t>
              </a:r>
            </a:p>
            <a:p>
              <a:r>
                <a:rPr lang="zh-CN" altLang="en-US" b="1" dirty="0"/>
                <a:t>倒计时各自独立但逻辑同步</a:t>
              </a:r>
              <a:r>
                <a:rPr lang="zh-CN" altLang="en-US" dirty="0"/>
                <a:t>（悔棋时会协同暂停）。</a:t>
              </a:r>
            </a:p>
          </p:txBody>
        </p:sp>
        <p:sp>
          <p:nvSpPr>
            <p:cNvPr id="9" name="ïṧ1îdè">
              <a:extLst>
                <a:ext uri="{FF2B5EF4-FFF2-40B4-BE49-F238E27FC236}">
                  <a16:creationId xmlns:a16="http://schemas.microsoft.com/office/drawing/2014/main" id="{A3332768-CCCF-00FC-BC47-8798308D2676}"/>
                </a:ext>
              </a:extLst>
            </p:cNvPr>
            <p:cNvSpPr/>
            <p:nvPr/>
          </p:nvSpPr>
          <p:spPr>
            <a:xfrm>
              <a:off x="199288" y="1952444"/>
              <a:ext cx="2966605" cy="1247955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0B07ED6-F900-9AA4-7267-087749E23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57" y="1432344"/>
            <a:ext cx="8681049" cy="5425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0543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 b="7963"/>
          <a:stretch>
            <a:fillRect/>
          </a:stretch>
        </p:blipFill>
        <p:spPr>
          <a:xfrm flipH="1">
            <a:off x="943" y="856036"/>
            <a:ext cx="12190111" cy="52224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4" y="856036"/>
            <a:ext cx="12191998" cy="5222402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93000"/>
                </a:schemeClr>
              </a:gs>
              <a:gs pos="75000">
                <a:schemeClr val="accent1">
                  <a:alpha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43997" y="2789044"/>
            <a:ext cx="684224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总结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088828" y="2067417"/>
            <a:ext cx="195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PART-03</a:t>
            </a:r>
            <a:endParaRPr lang="zh-CN" altLang="en-US" sz="3200" dirty="0">
              <a:solidFill>
                <a:schemeClr val="accent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0853" y="3970583"/>
            <a:ext cx="4988537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SUMMERIZE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40405" y="328427"/>
            <a:ext cx="2257027" cy="371948"/>
            <a:chOff x="240405" y="328428"/>
            <a:chExt cx="2257027" cy="371948"/>
          </a:xfrm>
        </p:grpSpPr>
        <p:sp>
          <p:nvSpPr>
            <p:cNvPr id="16" name="iconfont-11208-5297042"/>
            <p:cNvSpPr/>
            <p:nvPr/>
          </p:nvSpPr>
          <p:spPr>
            <a:xfrm>
              <a:off x="240405" y="328428"/>
              <a:ext cx="546995" cy="364626"/>
            </a:xfrm>
            <a:custGeom>
              <a:avLst/>
              <a:gdLst>
                <a:gd name="T0" fmla="*/ 9997 w 9997"/>
                <a:gd name="T1" fmla="*/ 1668 h 6664"/>
                <a:gd name="T2" fmla="*/ 9902 w 9997"/>
                <a:gd name="T3" fmla="*/ 1803 h 6664"/>
                <a:gd name="T4" fmla="*/ 5041 w 9997"/>
                <a:gd name="T5" fmla="*/ 3331 h 6664"/>
                <a:gd name="T6" fmla="*/ 4997 w 9997"/>
                <a:gd name="T7" fmla="*/ 3336 h 6664"/>
                <a:gd name="T8" fmla="*/ 4953 w 9997"/>
                <a:gd name="T9" fmla="*/ 3331 h 6664"/>
                <a:gd name="T10" fmla="*/ 2123 w 9997"/>
                <a:gd name="T11" fmla="*/ 2436 h 6664"/>
                <a:gd name="T12" fmla="*/ 1816 w 9997"/>
                <a:gd name="T13" fmla="*/ 2919 h 6664"/>
                <a:gd name="T14" fmla="*/ 1668 w 9997"/>
                <a:gd name="T15" fmla="*/ 3694 h 6664"/>
                <a:gd name="T16" fmla="*/ 1941 w 9997"/>
                <a:gd name="T17" fmla="*/ 4167 h 6664"/>
                <a:gd name="T18" fmla="*/ 1690 w 9997"/>
                <a:gd name="T19" fmla="*/ 4631 h 6664"/>
                <a:gd name="T20" fmla="*/ 1941 w 9997"/>
                <a:gd name="T21" fmla="*/ 6509 h 6664"/>
                <a:gd name="T22" fmla="*/ 1906 w 9997"/>
                <a:gd name="T23" fmla="*/ 6617 h 6664"/>
                <a:gd name="T24" fmla="*/ 1802 w 9997"/>
                <a:gd name="T25" fmla="*/ 6664 h 6664"/>
                <a:gd name="T26" fmla="*/ 970 w 9997"/>
                <a:gd name="T27" fmla="*/ 6664 h 6664"/>
                <a:gd name="T28" fmla="*/ 866 w 9997"/>
                <a:gd name="T29" fmla="*/ 6617 h 6664"/>
                <a:gd name="T30" fmla="*/ 831 w 9997"/>
                <a:gd name="T31" fmla="*/ 6509 h 6664"/>
                <a:gd name="T32" fmla="*/ 1085 w 9997"/>
                <a:gd name="T33" fmla="*/ 4630 h 6664"/>
                <a:gd name="T34" fmla="*/ 833 w 9997"/>
                <a:gd name="T35" fmla="*/ 4167 h 6664"/>
                <a:gd name="T36" fmla="*/ 1116 w 9997"/>
                <a:gd name="T37" fmla="*/ 3685 h 6664"/>
                <a:gd name="T38" fmla="*/ 1542 w 9997"/>
                <a:gd name="T39" fmla="*/ 2253 h 6664"/>
                <a:gd name="T40" fmla="*/ 95 w 9997"/>
                <a:gd name="T41" fmla="*/ 1803 h 6664"/>
                <a:gd name="T42" fmla="*/ 0 w 9997"/>
                <a:gd name="T43" fmla="*/ 1668 h 6664"/>
                <a:gd name="T44" fmla="*/ 95 w 9997"/>
                <a:gd name="T45" fmla="*/ 1533 h 6664"/>
                <a:gd name="T46" fmla="*/ 4956 w 9997"/>
                <a:gd name="T47" fmla="*/ 5 h 6664"/>
                <a:gd name="T48" fmla="*/ 5000 w 9997"/>
                <a:gd name="T49" fmla="*/ 0 h 6664"/>
                <a:gd name="T50" fmla="*/ 5043 w 9997"/>
                <a:gd name="T51" fmla="*/ 5 h 6664"/>
                <a:gd name="T52" fmla="*/ 9902 w 9997"/>
                <a:gd name="T53" fmla="*/ 1533 h 6664"/>
                <a:gd name="T54" fmla="*/ 9997 w 9997"/>
                <a:gd name="T55" fmla="*/ 1668 h 6664"/>
                <a:gd name="T56" fmla="*/ 7697 w 9997"/>
                <a:gd name="T57" fmla="*/ 3074 h 6664"/>
                <a:gd name="T58" fmla="*/ 7776 w 9997"/>
                <a:gd name="T59" fmla="*/ 4446 h 6664"/>
                <a:gd name="T60" fmla="*/ 7420 w 9997"/>
                <a:gd name="T61" fmla="*/ 5002 h 6664"/>
                <a:gd name="T62" fmla="*/ 6399 w 9997"/>
                <a:gd name="T63" fmla="*/ 5408 h 6664"/>
                <a:gd name="T64" fmla="*/ 4998 w 9997"/>
                <a:gd name="T65" fmla="*/ 5558 h 6664"/>
                <a:gd name="T66" fmla="*/ 3597 w 9997"/>
                <a:gd name="T67" fmla="*/ 5408 h 6664"/>
                <a:gd name="T68" fmla="*/ 2577 w 9997"/>
                <a:gd name="T69" fmla="*/ 5002 h 6664"/>
                <a:gd name="T70" fmla="*/ 2221 w 9997"/>
                <a:gd name="T71" fmla="*/ 4446 h 6664"/>
                <a:gd name="T72" fmla="*/ 2299 w 9997"/>
                <a:gd name="T73" fmla="*/ 3074 h 6664"/>
                <a:gd name="T74" fmla="*/ 4791 w 9997"/>
                <a:gd name="T75" fmla="*/ 3861 h 6664"/>
                <a:gd name="T76" fmla="*/ 4999 w 9997"/>
                <a:gd name="T77" fmla="*/ 3891 h 6664"/>
                <a:gd name="T78" fmla="*/ 5208 w 9997"/>
                <a:gd name="T79" fmla="*/ 3861 h 6664"/>
                <a:gd name="T80" fmla="*/ 7697 w 9997"/>
                <a:gd name="T81" fmla="*/ 3074 h 6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97" h="6664">
                  <a:moveTo>
                    <a:pt x="9997" y="1668"/>
                  </a:moveTo>
                  <a:cubicBezTo>
                    <a:pt x="9997" y="1734"/>
                    <a:pt x="9966" y="1779"/>
                    <a:pt x="9902" y="1803"/>
                  </a:cubicBezTo>
                  <a:lnTo>
                    <a:pt x="5041" y="3331"/>
                  </a:lnTo>
                  <a:cubicBezTo>
                    <a:pt x="5030" y="3334"/>
                    <a:pt x="5015" y="3336"/>
                    <a:pt x="4997" y="3336"/>
                  </a:cubicBezTo>
                  <a:cubicBezTo>
                    <a:pt x="4980" y="3336"/>
                    <a:pt x="4966" y="3334"/>
                    <a:pt x="4953" y="3331"/>
                  </a:cubicBezTo>
                  <a:lnTo>
                    <a:pt x="2123" y="2436"/>
                  </a:lnTo>
                  <a:cubicBezTo>
                    <a:pt x="2000" y="2534"/>
                    <a:pt x="1896" y="2696"/>
                    <a:pt x="1816" y="2919"/>
                  </a:cubicBezTo>
                  <a:cubicBezTo>
                    <a:pt x="1735" y="3143"/>
                    <a:pt x="1686" y="3402"/>
                    <a:pt x="1668" y="3694"/>
                  </a:cubicBezTo>
                  <a:cubicBezTo>
                    <a:pt x="1851" y="3798"/>
                    <a:pt x="1941" y="3957"/>
                    <a:pt x="1941" y="4167"/>
                  </a:cubicBezTo>
                  <a:cubicBezTo>
                    <a:pt x="1941" y="4367"/>
                    <a:pt x="1857" y="4522"/>
                    <a:pt x="1690" y="4631"/>
                  </a:cubicBezTo>
                  <a:lnTo>
                    <a:pt x="1941" y="6509"/>
                  </a:lnTo>
                  <a:cubicBezTo>
                    <a:pt x="1947" y="6549"/>
                    <a:pt x="1935" y="6586"/>
                    <a:pt x="1906" y="6617"/>
                  </a:cubicBezTo>
                  <a:cubicBezTo>
                    <a:pt x="1879" y="6648"/>
                    <a:pt x="1845" y="6664"/>
                    <a:pt x="1802" y="6664"/>
                  </a:cubicBezTo>
                  <a:lnTo>
                    <a:pt x="970" y="6664"/>
                  </a:lnTo>
                  <a:cubicBezTo>
                    <a:pt x="926" y="6664"/>
                    <a:pt x="891" y="6648"/>
                    <a:pt x="866" y="6617"/>
                  </a:cubicBezTo>
                  <a:cubicBezTo>
                    <a:pt x="837" y="6586"/>
                    <a:pt x="826" y="6549"/>
                    <a:pt x="831" y="6509"/>
                  </a:cubicBezTo>
                  <a:lnTo>
                    <a:pt x="1085" y="4630"/>
                  </a:lnTo>
                  <a:cubicBezTo>
                    <a:pt x="916" y="4521"/>
                    <a:pt x="833" y="4364"/>
                    <a:pt x="833" y="4167"/>
                  </a:cubicBezTo>
                  <a:cubicBezTo>
                    <a:pt x="833" y="3955"/>
                    <a:pt x="927" y="3794"/>
                    <a:pt x="1116" y="3685"/>
                  </a:cubicBezTo>
                  <a:cubicBezTo>
                    <a:pt x="1147" y="3085"/>
                    <a:pt x="1290" y="2609"/>
                    <a:pt x="1542" y="2253"/>
                  </a:cubicBezTo>
                  <a:lnTo>
                    <a:pt x="95" y="1803"/>
                  </a:lnTo>
                  <a:cubicBezTo>
                    <a:pt x="31" y="1779"/>
                    <a:pt x="0" y="1735"/>
                    <a:pt x="0" y="1668"/>
                  </a:cubicBezTo>
                  <a:cubicBezTo>
                    <a:pt x="0" y="1602"/>
                    <a:pt x="31" y="1557"/>
                    <a:pt x="95" y="1533"/>
                  </a:cubicBezTo>
                  <a:lnTo>
                    <a:pt x="4956" y="5"/>
                  </a:lnTo>
                  <a:cubicBezTo>
                    <a:pt x="4967" y="2"/>
                    <a:pt x="4982" y="0"/>
                    <a:pt x="5000" y="0"/>
                  </a:cubicBezTo>
                  <a:cubicBezTo>
                    <a:pt x="5017" y="0"/>
                    <a:pt x="5031" y="2"/>
                    <a:pt x="5043" y="5"/>
                  </a:cubicBezTo>
                  <a:lnTo>
                    <a:pt x="9902" y="1533"/>
                  </a:lnTo>
                  <a:cubicBezTo>
                    <a:pt x="9966" y="1557"/>
                    <a:pt x="9997" y="1602"/>
                    <a:pt x="9997" y="1668"/>
                  </a:cubicBezTo>
                  <a:close/>
                  <a:moveTo>
                    <a:pt x="7697" y="3074"/>
                  </a:moveTo>
                  <a:lnTo>
                    <a:pt x="7776" y="4446"/>
                  </a:lnTo>
                  <a:cubicBezTo>
                    <a:pt x="7787" y="4646"/>
                    <a:pt x="7670" y="4830"/>
                    <a:pt x="7420" y="5002"/>
                  </a:cubicBezTo>
                  <a:cubicBezTo>
                    <a:pt x="7170" y="5172"/>
                    <a:pt x="6831" y="5307"/>
                    <a:pt x="6399" y="5408"/>
                  </a:cubicBezTo>
                  <a:cubicBezTo>
                    <a:pt x="5968" y="5508"/>
                    <a:pt x="5502" y="5558"/>
                    <a:pt x="4998" y="5558"/>
                  </a:cubicBezTo>
                  <a:cubicBezTo>
                    <a:pt x="4494" y="5558"/>
                    <a:pt x="4027" y="5508"/>
                    <a:pt x="3597" y="5408"/>
                  </a:cubicBezTo>
                  <a:cubicBezTo>
                    <a:pt x="3166" y="5308"/>
                    <a:pt x="2827" y="5174"/>
                    <a:pt x="2577" y="5002"/>
                  </a:cubicBezTo>
                  <a:cubicBezTo>
                    <a:pt x="2327" y="4832"/>
                    <a:pt x="2209" y="4646"/>
                    <a:pt x="2221" y="4446"/>
                  </a:cubicBezTo>
                  <a:lnTo>
                    <a:pt x="2299" y="3074"/>
                  </a:lnTo>
                  <a:lnTo>
                    <a:pt x="4791" y="3861"/>
                  </a:lnTo>
                  <a:cubicBezTo>
                    <a:pt x="4854" y="3882"/>
                    <a:pt x="4924" y="3891"/>
                    <a:pt x="4999" y="3891"/>
                  </a:cubicBezTo>
                  <a:cubicBezTo>
                    <a:pt x="5075" y="3891"/>
                    <a:pt x="5144" y="3882"/>
                    <a:pt x="5208" y="3861"/>
                  </a:cubicBezTo>
                  <a:lnTo>
                    <a:pt x="7697" y="3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" name="PA_矩形 29"/>
            <p:cNvSpPr/>
            <p:nvPr>
              <p:custDataLst>
                <p:tags r:id="rId2"/>
              </p:custDataLst>
            </p:nvPr>
          </p:nvSpPr>
          <p:spPr>
            <a:xfrm>
              <a:off x="705837" y="331044"/>
              <a:ext cx="1791595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endParaRPr lang="en-US" altLang="zh-CN" spc="300" dirty="0">
                <a:solidFill>
                  <a:schemeClr val="accent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722716" y="6421225"/>
            <a:ext cx="1093905" cy="203200"/>
            <a:chOff x="2400300" y="-914400"/>
            <a:chExt cx="1093905" cy="203200"/>
          </a:xfrm>
        </p:grpSpPr>
        <p:sp>
          <p:nvSpPr>
            <p:cNvPr id="19" name="椭圆 18"/>
            <p:cNvSpPr/>
            <p:nvPr/>
          </p:nvSpPr>
          <p:spPr>
            <a:xfrm>
              <a:off x="2400300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845653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291005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D06F241-7F5A-6C63-9F0F-3A9BB8C90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18" y="1695450"/>
            <a:ext cx="3883544" cy="3879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4D192503-62F9-C16C-8A41-6A7C28082F8E}"/>
              </a:ext>
            </a:extLst>
          </p:cNvPr>
          <p:cNvGrpSpPr/>
          <p:nvPr/>
        </p:nvGrpSpPr>
        <p:grpSpPr>
          <a:xfrm>
            <a:off x="666750" y="1163572"/>
            <a:ext cx="10858500" cy="5003800"/>
            <a:chOff x="660400" y="1130282"/>
            <a:chExt cx="10858500" cy="5003800"/>
          </a:xfrm>
        </p:grpSpPr>
        <p:sp>
          <p:nvSpPr>
            <p:cNvPr id="6" name="ísḻîdê"/>
            <p:cNvSpPr/>
            <p:nvPr/>
          </p:nvSpPr>
          <p:spPr bwMode="auto">
            <a:xfrm>
              <a:off x="660400" y="1130282"/>
              <a:ext cx="2065547" cy="542925"/>
            </a:xfrm>
            <a:custGeom>
              <a:avLst/>
              <a:gdLst>
                <a:gd name="T0" fmla="*/ 626 w 626"/>
                <a:gd name="T1" fmla="*/ 342 h 342"/>
                <a:gd name="T2" fmla="*/ 541 w 626"/>
                <a:gd name="T3" fmla="*/ 0 h 342"/>
                <a:gd name="T4" fmla="*/ 0 w 626"/>
                <a:gd name="T5" fmla="*/ 0 h 342"/>
                <a:gd name="T6" fmla="*/ 85 w 626"/>
                <a:gd name="T7" fmla="*/ 342 h 342"/>
                <a:gd name="T8" fmla="*/ 626 w 626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6" h="342">
                  <a:moveTo>
                    <a:pt x="626" y="342"/>
                  </a:moveTo>
                  <a:lnTo>
                    <a:pt x="541" y="0"/>
                  </a:lnTo>
                  <a:lnTo>
                    <a:pt x="0" y="0"/>
                  </a:lnTo>
                  <a:lnTo>
                    <a:pt x="85" y="342"/>
                  </a:lnTo>
                  <a:lnTo>
                    <a:pt x="626" y="3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模块化架构设计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íśľîdè"/>
            <p:cNvSpPr/>
            <p:nvPr/>
          </p:nvSpPr>
          <p:spPr bwMode="auto">
            <a:xfrm>
              <a:off x="1282700" y="3632182"/>
              <a:ext cx="2756739" cy="542925"/>
            </a:xfrm>
            <a:custGeom>
              <a:avLst/>
              <a:gdLst>
                <a:gd name="T0" fmla="*/ 626 w 626"/>
                <a:gd name="T1" fmla="*/ 342 h 342"/>
                <a:gd name="T2" fmla="*/ 541 w 626"/>
                <a:gd name="T3" fmla="*/ 0 h 342"/>
                <a:gd name="T4" fmla="*/ 0 w 626"/>
                <a:gd name="T5" fmla="*/ 0 h 342"/>
                <a:gd name="T6" fmla="*/ 85 w 626"/>
                <a:gd name="T7" fmla="*/ 342 h 342"/>
                <a:gd name="T8" fmla="*/ 626 w 626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6" h="342">
                  <a:moveTo>
                    <a:pt x="626" y="342"/>
                  </a:moveTo>
                  <a:lnTo>
                    <a:pt x="541" y="0"/>
                  </a:lnTo>
                  <a:lnTo>
                    <a:pt x="0" y="0"/>
                  </a:lnTo>
                  <a:lnTo>
                    <a:pt x="85" y="342"/>
                  </a:lnTo>
                  <a:lnTo>
                    <a:pt x="626" y="3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稳定可靠的网络对战模块：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îṩḷïḓé"/>
            <p:cNvSpPr/>
            <p:nvPr/>
          </p:nvSpPr>
          <p:spPr bwMode="auto">
            <a:xfrm>
              <a:off x="1593596" y="4883132"/>
              <a:ext cx="2065547" cy="542925"/>
            </a:xfrm>
            <a:custGeom>
              <a:avLst/>
              <a:gdLst>
                <a:gd name="T0" fmla="*/ 626 w 626"/>
                <a:gd name="T1" fmla="*/ 342 h 342"/>
                <a:gd name="T2" fmla="*/ 541 w 626"/>
                <a:gd name="T3" fmla="*/ 0 h 342"/>
                <a:gd name="T4" fmla="*/ 0 w 626"/>
                <a:gd name="T5" fmla="*/ 0 h 342"/>
                <a:gd name="T6" fmla="*/ 85 w 626"/>
                <a:gd name="T7" fmla="*/ 342 h 342"/>
                <a:gd name="T8" fmla="*/ 626 w 626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6" h="342">
                  <a:moveTo>
                    <a:pt x="626" y="342"/>
                  </a:moveTo>
                  <a:lnTo>
                    <a:pt x="541" y="0"/>
                  </a:lnTo>
                  <a:lnTo>
                    <a:pt x="0" y="0"/>
                  </a:lnTo>
                  <a:lnTo>
                    <a:pt x="85" y="342"/>
                  </a:lnTo>
                  <a:lnTo>
                    <a:pt x="626" y="3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丰富的辅助功能：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Sľîḑè"/>
            <p:cNvSpPr/>
            <p:nvPr/>
          </p:nvSpPr>
          <p:spPr bwMode="auto">
            <a:xfrm>
              <a:off x="1144851" y="1673207"/>
              <a:ext cx="9470310" cy="708025"/>
            </a:xfrm>
            <a:custGeom>
              <a:avLst/>
              <a:gdLst>
                <a:gd name="T0" fmla="*/ 6160 w 6160"/>
                <a:gd name="T1" fmla="*/ 446 h 446"/>
                <a:gd name="T2" fmla="*/ 6049 w 6160"/>
                <a:gd name="T3" fmla="*/ 0 h 446"/>
                <a:gd name="T4" fmla="*/ 0 w 6160"/>
                <a:gd name="T5" fmla="*/ 0 h 446"/>
                <a:gd name="T6" fmla="*/ 111 w 6160"/>
                <a:gd name="T7" fmla="*/ 446 h 446"/>
                <a:gd name="T8" fmla="*/ 6160 w 6160"/>
                <a:gd name="T9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0" h="446">
                  <a:moveTo>
                    <a:pt x="6160" y="446"/>
                  </a:moveTo>
                  <a:lnTo>
                    <a:pt x="6049" y="0"/>
                  </a:lnTo>
                  <a:lnTo>
                    <a:pt x="0" y="0"/>
                  </a:lnTo>
                  <a:lnTo>
                    <a:pt x="111" y="446"/>
                  </a:lnTo>
                  <a:lnTo>
                    <a:pt x="6160" y="44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 fontScale="47500" lnSpcReduction="20000"/>
            </a:bodyPr>
            <a:lstStyle/>
            <a:p>
              <a:r>
                <a:rPr lang="zh-CN" altLang="en-US" sz="2900" b="1" dirty="0"/>
                <a:t>采用</a:t>
              </a:r>
              <a:r>
                <a:rPr lang="en-US" altLang="zh-CN" sz="2900" b="1" dirty="0"/>
                <a:t>MVC</a:t>
              </a:r>
              <a:r>
                <a:rPr lang="zh-CN" altLang="en-US" sz="2900" b="1" dirty="0"/>
                <a:t>设计模式</a:t>
              </a:r>
              <a:r>
                <a:rPr lang="zh-CN" altLang="en-US" sz="2900" dirty="0"/>
                <a:t>，实现</a:t>
              </a:r>
              <a:r>
                <a:rPr lang="en-US" altLang="zh-CN" sz="2900" dirty="0"/>
                <a:t>Model</a:t>
              </a:r>
              <a:r>
                <a:rPr lang="zh-CN" altLang="en-US" sz="2900" dirty="0"/>
                <a:t>（数据与规则）、</a:t>
              </a:r>
              <a:r>
                <a:rPr lang="en-US" altLang="zh-CN" sz="2900" dirty="0"/>
                <a:t>View</a:t>
              </a:r>
              <a:r>
                <a:rPr lang="zh-CN" altLang="en-US" sz="2900" dirty="0"/>
                <a:t>（用户界面）、</a:t>
              </a:r>
              <a:r>
                <a:rPr lang="en-US" altLang="zh-CN" sz="2900" dirty="0"/>
                <a:t>Controller</a:t>
              </a:r>
              <a:r>
                <a:rPr lang="zh-CN" altLang="en-US" sz="2900" dirty="0"/>
                <a:t>（业务流程）的</a:t>
              </a:r>
              <a:r>
                <a:rPr lang="zh-CN" altLang="en-US" sz="2900" b="1" dirty="0"/>
                <a:t>彻底解耦</a:t>
              </a:r>
              <a:endParaRPr lang="en-US" altLang="zh-CN" sz="2900" b="1" dirty="0"/>
            </a:p>
            <a:p>
              <a:pPr>
                <a:lnSpc>
                  <a:spcPct val="170000"/>
                </a:lnSpc>
              </a:pPr>
              <a:r>
                <a:rPr lang="zh-CN" altLang="en-US" sz="2900" dirty="0"/>
                <a:t>   网络、</a:t>
              </a:r>
              <a:r>
                <a:rPr lang="en-US" altLang="zh-CN" sz="2900" dirty="0"/>
                <a:t>AI</a:t>
              </a:r>
              <a:r>
                <a:rPr lang="zh-CN" altLang="en-US" sz="2900" dirty="0"/>
                <a:t>、音效、计时等模块独立封装，通过</a:t>
              </a:r>
              <a:r>
                <a:rPr lang="en-US" altLang="zh-CN" sz="2900" dirty="0"/>
                <a:t>Controller</a:t>
              </a:r>
              <a:r>
                <a:rPr lang="zh-CN" altLang="en-US" sz="2900" dirty="0"/>
                <a:t>协调，显著提升了代码的</a:t>
              </a:r>
              <a:r>
                <a:rPr lang="zh-CN" altLang="en-US" sz="2900" b="1" dirty="0"/>
                <a:t>可维护性与可扩展性</a:t>
              </a:r>
              <a:endParaRPr lang="zh-CN" altLang="en-US" sz="2900" dirty="0"/>
            </a:p>
            <a:p>
              <a:br>
                <a:rPr lang="zh-CN" altLang="en-US" sz="1000" dirty="0"/>
              </a:b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ïṧlïḑe"/>
            <p:cNvSpPr/>
            <p:nvPr/>
          </p:nvSpPr>
          <p:spPr bwMode="auto">
            <a:xfrm>
              <a:off x="1446425" y="2924157"/>
              <a:ext cx="9470310" cy="708025"/>
            </a:xfrm>
            <a:custGeom>
              <a:avLst/>
              <a:gdLst>
                <a:gd name="T0" fmla="*/ 6160 w 6160"/>
                <a:gd name="T1" fmla="*/ 446 h 446"/>
                <a:gd name="T2" fmla="*/ 6049 w 6160"/>
                <a:gd name="T3" fmla="*/ 0 h 446"/>
                <a:gd name="T4" fmla="*/ 0 w 6160"/>
                <a:gd name="T5" fmla="*/ 0 h 446"/>
                <a:gd name="T6" fmla="*/ 111 w 6160"/>
                <a:gd name="T7" fmla="*/ 446 h 446"/>
                <a:gd name="T8" fmla="*/ 6160 w 6160"/>
                <a:gd name="T9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0" h="446">
                  <a:moveTo>
                    <a:pt x="6160" y="446"/>
                  </a:moveTo>
                  <a:lnTo>
                    <a:pt x="6049" y="0"/>
                  </a:lnTo>
                  <a:lnTo>
                    <a:pt x="0" y="0"/>
                  </a:lnTo>
                  <a:lnTo>
                    <a:pt x="111" y="446"/>
                  </a:lnTo>
                  <a:lnTo>
                    <a:pt x="6160" y="44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 fontScale="85000" lnSpcReduction="10000"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 </a:t>
              </a:r>
              <a:r>
                <a: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结合了</a:t>
              </a:r>
              <a:r>
                <a:rPr kumimoji="0" lang="zh-CN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传统博弈算法、蒙特卡洛树搜索（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MCTS</a:t>
              </a:r>
              <a:r>
                <a:rPr kumimoji="0" lang="zh-CN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）和大语言模型（</a:t>
              </a: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DeepSeek API</a:t>
              </a:r>
              <a:r>
                <a:rPr kumimoji="0" lang="zh-CN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）</a:t>
              </a:r>
              <a:r>
                <a: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三种技术路径，构建了简单</a:t>
              </a:r>
              <a:r>
                <a:rPr lang="zh-CN" altLang="en-US" dirty="0">
                  <a:solidFill>
                    <a:srgbClr val="000000"/>
                  </a:solidFill>
                  <a:ea typeface="思源黑体"/>
                </a:rPr>
                <a:t>、中</a:t>
              </a:r>
              <a:r>
                <a: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等、困难三级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AI</a:t>
              </a:r>
              <a:r>
                <a: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难度，为不同水平的玩家提供了合适的挑战。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îṡļide"/>
            <p:cNvSpPr/>
            <p:nvPr/>
          </p:nvSpPr>
          <p:spPr bwMode="auto">
            <a:xfrm>
              <a:off x="1747508" y="4175107"/>
              <a:ext cx="9470310" cy="708025"/>
            </a:xfrm>
            <a:custGeom>
              <a:avLst/>
              <a:gdLst>
                <a:gd name="T0" fmla="*/ 6160 w 6160"/>
                <a:gd name="T1" fmla="*/ 446 h 446"/>
                <a:gd name="T2" fmla="*/ 6049 w 6160"/>
                <a:gd name="T3" fmla="*/ 0 h 446"/>
                <a:gd name="T4" fmla="*/ 0 w 6160"/>
                <a:gd name="T5" fmla="*/ 0 h 446"/>
                <a:gd name="T6" fmla="*/ 111 w 6160"/>
                <a:gd name="T7" fmla="*/ 446 h 446"/>
                <a:gd name="T8" fmla="*/ 6160 w 6160"/>
                <a:gd name="T9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0" h="446">
                  <a:moveTo>
                    <a:pt x="6160" y="446"/>
                  </a:moveTo>
                  <a:lnTo>
                    <a:pt x="6049" y="0"/>
                  </a:lnTo>
                  <a:lnTo>
                    <a:pt x="0" y="0"/>
                  </a:lnTo>
                  <a:lnTo>
                    <a:pt x="111" y="446"/>
                  </a:lnTo>
                  <a:lnTo>
                    <a:pt x="6160" y="44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基于客户端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-</a:t>
              </a:r>
              <a:r>
                <a: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服务器架构实现了实时同步对战，设计了简洁高效的消息协议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iŝlîḓê"/>
            <p:cNvSpPr/>
            <p:nvPr/>
          </p:nvSpPr>
          <p:spPr bwMode="auto">
            <a:xfrm>
              <a:off x="971804" y="2381232"/>
              <a:ext cx="2065547" cy="542925"/>
            </a:xfrm>
            <a:custGeom>
              <a:avLst/>
              <a:gdLst>
                <a:gd name="T0" fmla="*/ 626 w 626"/>
                <a:gd name="T1" fmla="*/ 342 h 342"/>
                <a:gd name="T2" fmla="*/ 541 w 626"/>
                <a:gd name="T3" fmla="*/ 0 h 342"/>
                <a:gd name="T4" fmla="*/ 0 w 626"/>
                <a:gd name="T5" fmla="*/ 0 h 342"/>
                <a:gd name="T6" fmla="*/ 85 w 626"/>
                <a:gd name="T7" fmla="*/ 342 h 342"/>
                <a:gd name="T8" fmla="*/ 626 w 626"/>
                <a:gd name="T9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6" h="342">
                  <a:moveTo>
                    <a:pt x="626" y="342"/>
                  </a:moveTo>
                  <a:lnTo>
                    <a:pt x="541" y="0"/>
                  </a:lnTo>
                  <a:lnTo>
                    <a:pt x="0" y="0"/>
                  </a:lnTo>
                  <a:lnTo>
                    <a:pt x="85" y="342"/>
                  </a:lnTo>
                  <a:lnTo>
                    <a:pt x="626" y="3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多级智能</a:t>
              </a:r>
              <a:r>
                <a:rPr lang="en-US" altLang="zh-CN" sz="1400" b="1" dirty="0">
                  <a:solidFill>
                    <a:schemeClr val="bg1"/>
                  </a:solidFill>
                </a:rPr>
                <a:t>AI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系统：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iṥlïḓê"/>
            <p:cNvSpPr/>
            <p:nvPr/>
          </p:nvSpPr>
          <p:spPr bwMode="auto">
            <a:xfrm>
              <a:off x="2048590" y="5426057"/>
              <a:ext cx="9470310" cy="708025"/>
            </a:xfrm>
            <a:custGeom>
              <a:avLst/>
              <a:gdLst>
                <a:gd name="T0" fmla="*/ 6160 w 6160"/>
                <a:gd name="T1" fmla="*/ 446 h 446"/>
                <a:gd name="T2" fmla="*/ 6049 w 6160"/>
                <a:gd name="T3" fmla="*/ 0 h 446"/>
                <a:gd name="T4" fmla="*/ 0 w 6160"/>
                <a:gd name="T5" fmla="*/ 0 h 446"/>
                <a:gd name="T6" fmla="*/ 111 w 6160"/>
                <a:gd name="T7" fmla="*/ 446 h 446"/>
                <a:gd name="T8" fmla="*/ 6160 w 6160"/>
                <a:gd name="T9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0" h="446">
                  <a:moveTo>
                    <a:pt x="6160" y="446"/>
                  </a:moveTo>
                  <a:lnTo>
                    <a:pt x="6049" y="0"/>
                  </a:lnTo>
                  <a:lnTo>
                    <a:pt x="0" y="0"/>
                  </a:lnTo>
                  <a:lnTo>
                    <a:pt x="111" y="446"/>
                  </a:lnTo>
                  <a:lnTo>
                    <a:pt x="6160" y="446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normAutofit fontScale="92500"/>
            </a:bodyPr>
            <a:lstStyle/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   </a:t>
              </a:r>
              <a:r>
                <a: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思源黑体"/>
                  <a:cs typeface="+mn-cs"/>
                </a:rPr>
                <a:t>实现了悔棋、复盘、倒计时、音效系统、聊天功能等完整的游戏辅助特性，显著提升了用户体验。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7A84A0FC-00D2-9FAA-FB2D-ED21A5B48523}"/>
              </a:ext>
            </a:extLst>
          </p:cNvPr>
          <p:cNvGrpSpPr/>
          <p:nvPr/>
        </p:nvGrpSpPr>
        <p:grpSpPr>
          <a:xfrm>
            <a:off x="199289" y="258436"/>
            <a:ext cx="4355770" cy="655320"/>
            <a:chOff x="363500" y="173190"/>
            <a:chExt cx="4355770" cy="655320"/>
          </a:xfrm>
        </p:grpSpPr>
        <p:sp>
          <p:nvSpPr>
            <p:cNvPr id="3" name="TextBox 55">
              <a:extLst>
                <a:ext uri="{FF2B5EF4-FFF2-40B4-BE49-F238E27FC236}">
                  <a16:creationId xmlns:a16="http://schemas.microsoft.com/office/drawing/2014/main" id="{A5595063-C3A5-BE82-D5B2-39D4ABB6A786}"/>
                </a:ext>
              </a:extLst>
            </p:cNvPr>
            <p:cNvSpPr txBox="1"/>
            <p:nvPr/>
          </p:nvSpPr>
          <p:spPr>
            <a:xfrm>
              <a:off x="1053110" y="223027"/>
              <a:ext cx="2524861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总结</a:t>
              </a:r>
            </a:p>
          </p:txBody>
        </p:sp>
        <p:sp>
          <p:nvSpPr>
            <p:cNvPr id="4" name="TextBox 55">
              <a:extLst>
                <a:ext uri="{FF2B5EF4-FFF2-40B4-BE49-F238E27FC236}">
                  <a16:creationId xmlns:a16="http://schemas.microsoft.com/office/drawing/2014/main" id="{AE84A210-FA1E-9D85-011B-240AC4825508}"/>
                </a:ext>
              </a:extLst>
            </p:cNvPr>
            <p:cNvSpPr txBox="1"/>
            <p:nvPr/>
          </p:nvSpPr>
          <p:spPr>
            <a:xfrm>
              <a:off x="1053110" y="605382"/>
              <a:ext cx="3666160" cy="223128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Summerize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DD2064C-75E7-FCB3-C7F8-80A0C6BBF3B6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40"/>
          <p:cNvSpPr/>
          <p:nvPr/>
        </p:nvSpPr>
        <p:spPr>
          <a:xfrm>
            <a:off x="49231" y="-12700"/>
            <a:ext cx="6225650" cy="6881672"/>
          </a:xfrm>
          <a:custGeom>
            <a:avLst/>
            <a:gdLst>
              <a:gd name="connsiteX0" fmla="*/ 3429000 w 6858000"/>
              <a:gd name="connsiteY0" fmla="*/ 0 h 6881672"/>
              <a:gd name="connsiteX1" fmla="*/ 6858000 w 6858000"/>
              <a:gd name="connsiteY1" fmla="*/ 3440836 h 6881672"/>
              <a:gd name="connsiteX2" fmla="*/ 3779595 w 6858000"/>
              <a:gd name="connsiteY2" fmla="*/ 6863908 h 6881672"/>
              <a:gd name="connsiteX3" fmla="*/ 3644899 w 6858000"/>
              <a:gd name="connsiteY3" fmla="*/ 6874185 h 6881672"/>
              <a:gd name="connsiteX4" fmla="*/ 3644899 w 6858000"/>
              <a:gd name="connsiteY4" fmla="*/ 6881672 h 6881672"/>
              <a:gd name="connsiteX5" fmla="*/ 3429000 w 6858000"/>
              <a:gd name="connsiteY5" fmla="*/ 6881672 h 6881672"/>
              <a:gd name="connsiteX6" fmla="*/ 0 w 6858000"/>
              <a:gd name="connsiteY6" fmla="*/ 6881672 h 6881672"/>
              <a:gd name="connsiteX7" fmla="*/ 0 w 6858000"/>
              <a:gd name="connsiteY7" fmla="*/ 3440836 h 6881672"/>
              <a:gd name="connsiteX8" fmla="*/ 0 w 6858000"/>
              <a:gd name="connsiteY8" fmla="*/ 12700 h 6881672"/>
              <a:gd name="connsiteX9" fmla="*/ 3144780 w 6858000"/>
              <a:gd name="connsiteY9" fmla="*/ 12700 h 6881672"/>
              <a:gd name="connsiteX10" fmla="*/ 3252544 w 6858000"/>
              <a:gd name="connsiteY10" fmla="*/ 4477 h 6881672"/>
              <a:gd name="connsiteX11" fmla="*/ 3429000 w 6858000"/>
              <a:gd name="connsiteY11" fmla="*/ 0 h 688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6881672">
                <a:moveTo>
                  <a:pt x="3429000" y="0"/>
                </a:moveTo>
                <a:cubicBezTo>
                  <a:pt x="5322784" y="0"/>
                  <a:pt x="6858000" y="1540515"/>
                  <a:pt x="6858000" y="3440836"/>
                </a:cubicBezTo>
                <a:cubicBezTo>
                  <a:pt x="6858000" y="5222387"/>
                  <a:pt x="5508689" y="6687702"/>
                  <a:pt x="3779595" y="6863908"/>
                </a:cubicBezTo>
                <a:lnTo>
                  <a:pt x="3644899" y="6874185"/>
                </a:lnTo>
                <a:lnTo>
                  <a:pt x="3644899" y="6881672"/>
                </a:lnTo>
                <a:lnTo>
                  <a:pt x="3429000" y="6881672"/>
                </a:lnTo>
                <a:lnTo>
                  <a:pt x="0" y="6881672"/>
                </a:lnTo>
                <a:lnTo>
                  <a:pt x="0" y="3440836"/>
                </a:lnTo>
                <a:lnTo>
                  <a:pt x="0" y="12700"/>
                </a:lnTo>
                <a:lnTo>
                  <a:pt x="3144780" y="12700"/>
                </a:lnTo>
                <a:lnTo>
                  <a:pt x="3252544" y="4477"/>
                </a:lnTo>
                <a:cubicBezTo>
                  <a:pt x="3310989" y="1505"/>
                  <a:pt x="3369819" y="0"/>
                  <a:pt x="3429000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25"/>
          <p:cNvSpPr/>
          <p:nvPr/>
        </p:nvSpPr>
        <p:spPr>
          <a:xfrm>
            <a:off x="96742" y="-1050588"/>
            <a:ext cx="8524826" cy="9014570"/>
          </a:xfrm>
          <a:custGeom>
            <a:avLst/>
            <a:gdLst>
              <a:gd name="connsiteX0" fmla="*/ 4262413 w 8524826"/>
              <a:gd name="connsiteY0" fmla="*/ 0 h 9014570"/>
              <a:gd name="connsiteX1" fmla="*/ 6294133 w 8524826"/>
              <a:gd name="connsiteY1" fmla="*/ 544005 h 9014570"/>
              <a:gd name="connsiteX2" fmla="*/ 6362552 w 8524826"/>
              <a:gd name="connsiteY2" fmla="*/ 585606 h 9014570"/>
              <a:gd name="connsiteX3" fmla="*/ 6362552 w 8524826"/>
              <a:gd name="connsiteY3" fmla="*/ 1037888 h 9014570"/>
              <a:gd name="connsiteX4" fmla="*/ 6982697 w 8524826"/>
              <a:gd name="connsiteY4" fmla="*/ 1037888 h 9014570"/>
              <a:gd name="connsiteX5" fmla="*/ 7276395 w 8524826"/>
              <a:gd name="connsiteY5" fmla="*/ 1320153 h 9014570"/>
              <a:gd name="connsiteX6" fmla="*/ 8524826 w 8524826"/>
              <a:gd name="connsiteY6" fmla="*/ 4507285 h 9014570"/>
              <a:gd name="connsiteX7" fmla="*/ 7276395 w 8524826"/>
              <a:gd name="connsiteY7" fmla="*/ 7694417 h 9014570"/>
              <a:gd name="connsiteX8" fmla="*/ 7044457 w 8524826"/>
              <a:gd name="connsiteY8" fmla="*/ 7917326 h 9014570"/>
              <a:gd name="connsiteX9" fmla="*/ 6182110 w 8524826"/>
              <a:gd name="connsiteY9" fmla="*/ 7917326 h 9014570"/>
              <a:gd name="connsiteX10" fmla="*/ 6182110 w 8524826"/>
              <a:gd name="connsiteY10" fmla="*/ 8531236 h 9014570"/>
              <a:gd name="connsiteX11" fmla="*/ 6110346 w 8524826"/>
              <a:gd name="connsiteY11" fmla="*/ 8570103 h 9014570"/>
              <a:gd name="connsiteX12" fmla="*/ 4262413 w 8524826"/>
              <a:gd name="connsiteY12" fmla="*/ 9014570 h 9014570"/>
              <a:gd name="connsiteX13" fmla="*/ 0 w 8524826"/>
              <a:gd name="connsiteY13" fmla="*/ 4507285 h 9014570"/>
              <a:gd name="connsiteX14" fmla="*/ 4262413 w 8524826"/>
              <a:gd name="connsiteY14" fmla="*/ 0 h 9014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24826" h="9014570">
                <a:moveTo>
                  <a:pt x="4262413" y="0"/>
                </a:moveTo>
                <a:cubicBezTo>
                  <a:pt x="4998059" y="0"/>
                  <a:pt x="5690177" y="197069"/>
                  <a:pt x="6294133" y="544005"/>
                </a:cubicBezTo>
                <a:lnTo>
                  <a:pt x="6362552" y="585606"/>
                </a:lnTo>
                <a:lnTo>
                  <a:pt x="6362552" y="1037888"/>
                </a:lnTo>
                <a:lnTo>
                  <a:pt x="6982697" y="1037888"/>
                </a:lnTo>
                <a:lnTo>
                  <a:pt x="7276395" y="1320153"/>
                </a:lnTo>
                <a:cubicBezTo>
                  <a:pt x="8047739" y="2135811"/>
                  <a:pt x="8524826" y="3262633"/>
                  <a:pt x="8524826" y="4507285"/>
                </a:cubicBezTo>
                <a:cubicBezTo>
                  <a:pt x="8524826" y="5751938"/>
                  <a:pt x="8047739" y="6878759"/>
                  <a:pt x="7276395" y="7694417"/>
                </a:cubicBezTo>
                <a:lnTo>
                  <a:pt x="7044457" y="7917326"/>
                </a:lnTo>
                <a:lnTo>
                  <a:pt x="6182110" y="7917326"/>
                </a:lnTo>
                <a:lnTo>
                  <a:pt x="6182110" y="8531236"/>
                </a:lnTo>
                <a:lnTo>
                  <a:pt x="6110346" y="8570103"/>
                </a:lnTo>
                <a:cubicBezTo>
                  <a:pt x="5551318" y="8854945"/>
                  <a:pt x="4924494" y="9014570"/>
                  <a:pt x="4262413" y="9014570"/>
                </a:cubicBezTo>
                <a:cubicBezTo>
                  <a:pt x="1908347" y="9014570"/>
                  <a:pt x="0" y="6996590"/>
                  <a:pt x="0" y="4507285"/>
                </a:cubicBezTo>
                <a:cubicBezTo>
                  <a:pt x="0" y="2017980"/>
                  <a:pt x="1908347" y="0"/>
                  <a:pt x="4262413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79000">
                  <a:srgbClr val="FF9C00">
                    <a:alpha val="0"/>
                  </a:srgbClr>
                </a:gs>
                <a:gs pos="79000">
                  <a:schemeClr val="accent2">
                    <a:alpha val="8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: 形状 23"/>
          <p:cNvSpPr/>
          <p:nvPr/>
        </p:nvSpPr>
        <p:spPr>
          <a:xfrm>
            <a:off x="-1012335" y="-1050589"/>
            <a:ext cx="8720080" cy="9014570"/>
          </a:xfrm>
          <a:custGeom>
            <a:avLst/>
            <a:gdLst>
              <a:gd name="connsiteX0" fmla="*/ 4360040 w 8720080"/>
              <a:gd name="connsiteY0" fmla="*/ 0 h 9014570"/>
              <a:gd name="connsiteX1" fmla="*/ 6438294 w 8720080"/>
              <a:gd name="connsiteY1" fmla="*/ 544005 h 9014570"/>
              <a:gd name="connsiteX2" fmla="*/ 6460635 w 8720080"/>
              <a:gd name="connsiteY2" fmla="*/ 557285 h 9014570"/>
              <a:gd name="connsiteX3" fmla="*/ 6460635 w 8720080"/>
              <a:gd name="connsiteY3" fmla="*/ 1033420 h 9014570"/>
              <a:gd name="connsiteX4" fmla="*/ 7138093 w 8720080"/>
              <a:gd name="connsiteY4" fmla="*/ 1033420 h 9014570"/>
              <a:gd name="connsiteX5" fmla="*/ 7291633 w 8720080"/>
              <a:gd name="connsiteY5" fmla="*/ 1170911 h 9014570"/>
              <a:gd name="connsiteX6" fmla="*/ 8720080 w 8720080"/>
              <a:gd name="connsiteY6" fmla="*/ 4507285 h 9014570"/>
              <a:gd name="connsiteX7" fmla="*/ 7291633 w 8720080"/>
              <a:gd name="connsiteY7" fmla="*/ 7843659 h 9014570"/>
              <a:gd name="connsiteX8" fmla="*/ 7209366 w 8720080"/>
              <a:gd name="connsiteY8" fmla="*/ 7917327 h 9014570"/>
              <a:gd name="connsiteX9" fmla="*/ 6521658 w 8720080"/>
              <a:gd name="connsiteY9" fmla="*/ 7917327 h 9014570"/>
              <a:gd name="connsiteX10" fmla="*/ 6521658 w 8720080"/>
              <a:gd name="connsiteY10" fmla="*/ 8421013 h 9014570"/>
              <a:gd name="connsiteX11" fmla="*/ 6438294 w 8720080"/>
              <a:gd name="connsiteY11" fmla="*/ 8470565 h 9014570"/>
              <a:gd name="connsiteX12" fmla="*/ 4360040 w 8720080"/>
              <a:gd name="connsiteY12" fmla="*/ 9014570 h 9014570"/>
              <a:gd name="connsiteX13" fmla="*/ 0 w 8720080"/>
              <a:gd name="connsiteY13" fmla="*/ 4507285 h 9014570"/>
              <a:gd name="connsiteX14" fmla="*/ 4360040 w 8720080"/>
              <a:gd name="connsiteY14" fmla="*/ 0 h 9014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720080" h="9014570">
                <a:moveTo>
                  <a:pt x="4360040" y="0"/>
                </a:moveTo>
                <a:cubicBezTo>
                  <a:pt x="5112535" y="0"/>
                  <a:pt x="5820506" y="197069"/>
                  <a:pt x="6438294" y="544005"/>
                </a:cubicBezTo>
                <a:lnTo>
                  <a:pt x="6460635" y="557285"/>
                </a:lnTo>
                <a:lnTo>
                  <a:pt x="6460635" y="1033420"/>
                </a:lnTo>
                <a:lnTo>
                  <a:pt x="7138093" y="1033420"/>
                </a:lnTo>
                <a:lnTo>
                  <a:pt x="7291633" y="1170911"/>
                </a:lnTo>
                <a:cubicBezTo>
                  <a:pt x="8169158" y="1995419"/>
                  <a:pt x="8720080" y="3184842"/>
                  <a:pt x="8720080" y="4507285"/>
                </a:cubicBezTo>
                <a:cubicBezTo>
                  <a:pt x="8720080" y="5829729"/>
                  <a:pt x="8169158" y="7019151"/>
                  <a:pt x="7291633" y="7843659"/>
                </a:cubicBezTo>
                <a:lnTo>
                  <a:pt x="7209366" y="7917327"/>
                </a:lnTo>
                <a:lnTo>
                  <a:pt x="6521658" y="7917327"/>
                </a:lnTo>
                <a:lnTo>
                  <a:pt x="6521658" y="8421013"/>
                </a:lnTo>
                <a:lnTo>
                  <a:pt x="6438294" y="8470565"/>
                </a:lnTo>
                <a:cubicBezTo>
                  <a:pt x="5820506" y="8817502"/>
                  <a:pt x="5112535" y="9014570"/>
                  <a:pt x="4360040" y="9014570"/>
                </a:cubicBezTo>
                <a:cubicBezTo>
                  <a:pt x="1952056" y="9014570"/>
                  <a:pt x="0" y="6996590"/>
                  <a:pt x="0" y="4507285"/>
                </a:cubicBezTo>
                <a:cubicBezTo>
                  <a:pt x="0" y="2017980"/>
                  <a:pt x="1952056" y="0"/>
                  <a:pt x="4360040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79000">
                  <a:srgbClr val="FF9C00">
                    <a:alpha val="0"/>
                  </a:srgbClr>
                </a:gs>
                <a:gs pos="79000">
                  <a:schemeClr val="accent2">
                    <a:alpha val="2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-1593153" y="-651026"/>
            <a:ext cx="8160051" cy="8160051"/>
          </a:xfrm>
          <a:prstGeom prst="ellipse">
            <a:avLst/>
          </a:prstGeom>
          <a:noFill/>
          <a:ln>
            <a:gradFill flip="none" rotWithShape="1">
              <a:gsLst>
                <a:gs pos="77000">
                  <a:srgbClr val="FF9C00">
                    <a:alpha val="0"/>
                  </a:srgbClr>
                </a:gs>
                <a:gs pos="77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1360519" y="-823172"/>
            <a:ext cx="8484598" cy="8484598"/>
          </a:xfrm>
          <a:prstGeom prst="ellipse">
            <a:avLst/>
          </a:prstGeom>
          <a:noFill/>
          <a:ln>
            <a:gradFill flip="none" rotWithShape="1">
              <a:gsLst>
                <a:gs pos="79000">
                  <a:srgbClr val="FF9C00">
                    <a:alpha val="0"/>
                  </a:srgbClr>
                </a:gs>
                <a:gs pos="79000">
                  <a:schemeClr val="accent2">
                    <a:alpha val="4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40"/>
          <p:cNvSpPr/>
          <p:nvPr/>
        </p:nvSpPr>
        <p:spPr>
          <a:xfrm>
            <a:off x="55033" y="-23672"/>
            <a:ext cx="6225650" cy="6881672"/>
          </a:xfrm>
          <a:custGeom>
            <a:avLst/>
            <a:gdLst>
              <a:gd name="connsiteX0" fmla="*/ 3429000 w 6858000"/>
              <a:gd name="connsiteY0" fmla="*/ 0 h 6881672"/>
              <a:gd name="connsiteX1" fmla="*/ 6858000 w 6858000"/>
              <a:gd name="connsiteY1" fmla="*/ 3440836 h 6881672"/>
              <a:gd name="connsiteX2" fmla="*/ 3779595 w 6858000"/>
              <a:gd name="connsiteY2" fmla="*/ 6863908 h 6881672"/>
              <a:gd name="connsiteX3" fmla="*/ 3644899 w 6858000"/>
              <a:gd name="connsiteY3" fmla="*/ 6874185 h 6881672"/>
              <a:gd name="connsiteX4" fmla="*/ 3644899 w 6858000"/>
              <a:gd name="connsiteY4" fmla="*/ 6881672 h 6881672"/>
              <a:gd name="connsiteX5" fmla="*/ 3429000 w 6858000"/>
              <a:gd name="connsiteY5" fmla="*/ 6881672 h 6881672"/>
              <a:gd name="connsiteX6" fmla="*/ 0 w 6858000"/>
              <a:gd name="connsiteY6" fmla="*/ 6881672 h 6881672"/>
              <a:gd name="connsiteX7" fmla="*/ 0 w 6858000"/>
              <a:gd name="connsiteY7" fmla="*/ 3440836 h 6881672"/>
              <a:gd name="connsiteX8" fmla="*/ 0 w 6858000"/>
              <a:gd name="connsiteY8" fmla="*/ 12700 h 6881672"/>
              <a:gd name="connsiteX9" fmla="*/ 3144780 w 6858000"/>
              <a:gd name="connsiteY9" fmla="*/ 12700 h 6881672"/>
              <a:gd name="connsiteX10" fmla="*/ 3252544 w 6858000"/>
              <a:gd name="connsiteY10" fmla="*/ 4477 h 6881672"/>
              <a:gd name="connsiteX11" fmla="*/ 3429000 w 6858000"/>
              <a:gd name="connsiteY11" fmla="*/ 0 h 688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6881672">
                <a:moveTo>
                  <a:pt x="3429000" y="0"/>
                </a:moveTo>
                <a:cubicBezTo>
                  <a:pt x="5322784" y="0"/>
                  <a:pt x="6858000" y="1540515"/>
                  <a:pt x="6858000" y="3440836"/>
                </a:cubicBezTo>
                <a:cubicBezTo>
                  <a:pt x="6858000" y="5222387"/>
                  <a:pt x="5508689" y="6687702"/>
                  <a:pt x="3779595" y="6863908"/>
                </a:cubicBezTo>
                <a:lnTo>
                  <a:pt x="3644899" y="6874185"/>
                </a:lnTo>
                <a:lnTo>
                  <a:pt x="3644899" y="6881672"/>
                </a:lnTo>
                <a:lnTo>
                  <a:pt x="3429000" y="6881672"/>
                </a:lnTo>
                <a:lnTo>
                  <a:pt x="0" y="6881672"/>
                </a:lnTo>
                <a:lnTo>
                  <a:pt x="0" y="3440836"/>
                </a:lnTo>
                <a:lnTo>
                  <a:pt x="0" y="12700"/>
                </a:lnTo>
                <a:lnTo>
                  <a:pt x="3144780" y="12700"/>
                </a:lnTo>
                <a:lnTo>
                  <a:pt x="3252544" y="4477"/>
                </a:lnTo>
                <a:cubicBezTo>
                  <a:pt x="3310989" y="1505"/>
                  <a:pt x="3369819" y="0"/>
                  <a:pt x="34290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6000"/>
                </a:schemeClr>
              </a:gs>
              <a:gs pos="71000">
                <a:schemeClr val="accent1">
                  <a:alpha val="95000"/>
                </a:schemeClr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-16662"/>
            <a:ext cx="110067" cy="69000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-759882" y="2943680"/>
            <a:ext cx="5907636" cy="4191291"/>
            <a:chOff x="4659892" y="3664499"/>
            <a:chExt cx="3923593" cy="2783672"/>
          </a:xfrm>
          <a:solidFill>
            <a:schemeClr val="lt1">
              <a:alpha val="14000"/>
            </a:schemeClr>
          </a:solidFill>
        </p:grpSpPr>
        <p:sp>
          <p:nvSpPr>
            <p:cNvPr id="21" name="íṥḷíďe"/>
            <p:cNvSpPr/>
            <p:nvPr/>
          </p:nvSpPr>
          <p:spPr bwMode="auto">
            <a:xfrm>
              <a:off x="4659892" y="3664499"/>
              <a:ext cx="2119058" cy="2783672"/>
            </a:xfrm>
            <a:custGeom>
              <a:avLst/>
              <a:gdLst>
                <a:gd name="T0" fmla="*/ 28 w 321"/>
                <a:gd name="T1" fmla="*/ 93 h 333"/>
                <a:gd name="T2" fmla="*/ 99 w 321"/>
                <a:gd name="T3" fmla="*/ 68 h 333"/>
                <a:gd name="T4" fmla="*/ 108 w 321"/>
                <a:gd name="T5" fmla="*/ 34 h 333"/>
                <a:gd name="T6" fmla="*/ 298 w 321"/>
                <a:gd name="T7" fmla="*/ 303 h 333"/>
                <a:gd name="T8" fmla="*/ 0 w 321"/>
                <a:gd name="T9" fmla="*/ 333 h 333"/>
                <a:gd name="T10" fmla="*/ 181 w 321"/>
                <a:gd name="T11" fmla="*/ 68 h 333"/>
                <a:gd name="T12" fmla="*/ 193 w 321"/>
                <a:gd name="T13" fmla="*/ 50 h 333"/>
                <a:gd name="T14" fmla="*/ 181 w 321"/>
                <a:gd name="T15" fmla="*/ 92 h 333"/>
                <a:gd name="T16" fmla="*/ 193 w 321"/>
                <a:gd name="T17" fmla="*/ 106 h 333"/>
                <a:gd name="T18" fmla="*/ 181 w 321"/>
                <a:gd name="T19" fmla="*/ 92 h 333"/>
                <a:gd name="T20" fmla="*/ 187 w 321"/>
                <a:gd name="T21" fmla="*/ 87 h 333"/>
                <a:gd name="T22" fmla="*/ 187 w 321"/>
                <a:gd name="T23" fmla="*/ 71 h 333"/>
                <a:gd name="T24" fmla="*/ 205 w 321"/>
                <a:gd name="T25" fmla="*/ 64 h 333"/>
                <a:gd name="T26" fmla="*/ 217 w 321"/>
                <a:gd name="T27" fmla="*/ 46 h 333"/>
                <a:gd name="T28" fmla="*/ 205 w 321"/>
                <a:gd name="T29" fmla="*/ 89 h 333"/>
                <a:gd name="T30" fmla="*/ 217 w 321"/>
                <a:gd name="T31" fmla="*/ 103 h 333"/>
                <a:gd name="T32" fmla="*/ 205 w 321"/>
                <a:gd name="T33" fmla="*/ 89 h 333"/>
                <a:gd name="T34" fmla="*/ 211 w 321"/>
                <a:gd name="T35" fmla="*/ 83 h 333"/>
                <a:gd name="T36" fmla="*/ 211 w 321"/>
                <a:gd name="T37" fmla="*/ 67 h 333"/>
                <a:gd name="T38" fmla="*/ 57 w 321"/>
                <a:gd name="T39" fmla="*/ 127 h 333"/>
                <a:gd name="T40" fmla="*/ 69 w 321"/>
                <a:gd name="T41" fmla="*/ 109 h 333"/>
                <a:gd name="T42" fmla="*/ 57 w 321"/>
                <a:gd name="T43" fmla="*/ 190 h 333"/>
                <a:gd name="T44" fmla="*/ 69 w 321"/>
                <a:gd name="T45" fmla="*/ 205 h 333"/>
                <a:gd name="T46" fmla="*/ 57 w 321"/>
                <a:gd name="T47" fmla="*/ 190 h 333"/>
                <a:gd name="T48" fmla="*/ 63 w 321"/>
                <a:gd name="T49" fmla="*/ 185 h 333"/>
                <a:gd name="T50" fmla="*/ 63 w 321"/>
                <a:gd name="T51" fmla="*/ 169 h 333"/>
                <a:gd name="T52" fmla="*/ 57 w 321"/>
                <a:gd name="T53" fmla="*/ 166 h 333"/>
                <a:gd name="T54" fmla="*/ 69 w 321"/>
                <a:gd name="T55" fmla="*/ 149 h 333"/>
                <a:gd name="T56" fmla="*/ 57 w 321"/>
                <a:gd name="T57" fmla="*/ 131 h 333"/>
                <a:gd name="T58" fmla="*/ 69 w 321"/>
                <a:gd name="T59" fmla="*/ 144 h 333"/>
                <a:gd name="T60" fmla="*/ 57 w 321"/>
                <a:gd name="T61" fmla="*/ 131 h 333"/>
                <a:gd name="T62" fmla="*/ 145 w 321"/>
                <a:gd name="T63" fmla="*/ 184 h 333"/>
                <a:gd name="T64" fmla="*/ 145 w 321"/>
                <a:gd name="T65" fmla="*/ 162 h 333"/>
                <a:gd name="T66" fmla="*/ 137 w 321"/>
                <a:gd name="T67" fmla="*/ 294 h 333"/>
                <a:gd name="T68" fmla="*/ 154 w 321"/>
                <a:gd name="T69" fmla="*/ 272 h 333"/>
                <a:gd name="T70" fmla="*/ 137 w 321"/>
                <a:gd name="T71" fmla="*/ 245 h 333"/>
                <a:gd name="T72" fmla="*/ 154 w 321"/>
                <a:gd name="T73" fmla="*/ 265 h 333"/>
                <a:gd name="T74" fmla="*/ 137 w 321"/>
                <a:gd name="T75" fmla="*/ 245 h 333"/>
                <a:gd name="T76" fmla="*/ 145 w 321"/>
                <a:gd name="T77" fmla="*/ 239 h 333"/>
                <a:gd name="T78" fmla="*/ 145 w 321"/>
                <a:gd name="T79" fmla="*/ 217 h 333"/>
                <a:gd name="T80" fmla="*/ 137 w 321"/>
                <a:gd name="T81" fmla="*/ 212 h 333"/>
                <a:gd name="T82" fmla="*/ 154 w 321"/>
                <a:gd name="T83" fmla="*/ 188 h 333"/>
                <a:gd name="T84" fmla="*/ 111 w 321"/>
                <a:gd name="T85" fmla="*/ 169 h 333"/>
                <a:gd name="T86" fmla="*/ 127 w 321"/>
                <a:gd name="T87" fmla="*/ 186 h 333"/>
                <a:gd name="T88" fmla="*/ 111 w 321"/>
                <a:gd name="T89" fmla="*/ 169 h 333"/>
                <a:gd name="T90" fmla="*/ 119 w 321"/>
                <a:gd name="T91" fmla="*/ 294 h 333"/>
                <a:gd name="T92" fmla="*/ 119 w 321"/>
                <a:gd name="T93" fmla="*/ 273 h 333"/>
                <a:gd name="T94" fmla="*/ 111 w 321"/>
                <a:gd name="T95" fmla="*/ 267 h 333"/>
                <a:gd name="T96" fmla="*/ 127 w 321"/>
                <a:gd name="T97" fmla="*/ 246 h 333"/>
                <a:gd name="T98" fmla="*/ 111 w 321"/>
                <a:gd name="T99" fmla="*/ 221 h 333"/>
                <a:gd name="T100" fmla="*/ 127 w 321"/>
                <a:gd name="T101" fmla="*/ 240 h 333"/>
                <a:gd name="T102" fmla="*/ 111 w 321"/>
                <a:gd name="T103" fmla="*/ 221 h 333"/>
                <a:gd name="T104" fmla="*/ 119 w 321"/>
                <a:gd name="T105" fmla="*/ 214 h 333"/>
                <a:gd name="T106" fmla="*/ 119 w 321"/>
                <a:gd name="T107" fmla="*/ 193 h 333"/>
                <a:gd name="T108" fmla="*/ 127 w 321"/>
                <a:gd name="T109" fmla="*/ 62 h 333"/>
                <a:gd name="T110" fmla="*/ 171 w 321"/>
                <a:gd name="T111" fmla="*/ 117 h 333"/>
                <a:gd name="T112" fmla="*/ 224 w 321"/>
                <a:gd name="T113" fmla="*/ 134 h 333"/>
                <a:gd name="T114" fmla="*/ 239 w 321"/>
                <a:gd name="T115" fmla="*/ 28 h 333"/>
                <a:gd name="T116" fmla="*/ 51 w 321"/>
                <a:gd name="T117" fmla="*/ 303 h 333"/>
                <a:gd name="T118" fmla="*/ 118 w 321"/>
                <a:gd name="T119" fmla="*/ 129 h 333"/>
                <a:gd name="T120" fmla="*/ 51 w 321"/>
                <a:gd name="T121" fmla="*/ 303 h 333"/>
                <a:gd name="T122" fmla="*/ 166 w 321"/>
                <a:gd name="T123" fmla="*/ 14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1" h="333">
                  <a:moveTo>
                    <a:pt x="0" y="303"/>
                  </a:moveTo>
                  <a:cubicBezTo>
                    <a:pt x="28" y="303"/>
                    <a:pt x="28" y="303"/>
                    <a:pt x="28" y="303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03"/>
                    <a:pt x="298" y="303"/>
                    <a:pt x="298" y="303"/>
                  </a:cubicBezTo>
                  <a:cubicBezTo>
                    <a:pt x="321" y="303"/>
                    <a:pt x="321" y="303"/>
                    <a:pt x="321" y="303"/>
                  </a:cubicBezTo>
                  <a:cubicBezTo>
                    <a:pt x="321" y="333"/>
                    <a:pt x="321" y="333"/>
                    <a:pt x="321" y="333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03"/>
                    <a:pt x="0" y="303"/>
                    <a:pt x="0" y="303"/>
                  </a:cubicBezTo>
                  <a:close/>
                  <a:moveTo>
                    <a:pt x="181" y="53"/>
                  </a:moveTo>
                  <a:cubicBezTo>
                    <a:pt x="181" y="58"/>
                    <a:pt x="181" y="63"/>
                    <a:pt x="181" y="68"/>
                  </a:cubicBezTo>
                  <a:cubicBezTo>
                    <a:pt x="183" y="68"/>
                    <a:pt x="185" y="67"/>
                    <a:pt x="187" y="67"/>
                  </a:cubicBezTo>
                  <a:cubicBezTo>
                    <a:pt x="189" y="67"/>
                    <a:pt x="191" y="66"/>
                    <a:pt x="193" y="66"/>
                  </a:cubicBezTo>
                  <a:cubicBezTo>
                    <a:pt x="193" y="61"/>
                    <a:pt x="193" y="55"/>
                    <a:pt x="193" y="50"/>
                  </a:cubicBezTo>
                  <a:cubicBezTo>
                    <a:pt x="191" y="51"/>
                    <a:pt x="189" y="51"/>
                    <a:pt x="187" y="52"/>
                  </a:cubicBezTo>
                  <a:cubicBezTo>
                    <a:pt x="185" y="52"/>
                    <a:pt x="183" y="53"/>
                    <a:pt x="181" y="53"/>
                  </a:cubicBezTo>
                  <a:close/>
                  <a:moveTo>
                    <a:pt x="181" y="92"/>
                  </a:moveTo>
                  <a:cubicBezTo>
                    <a:pt x="181" y="97"/>
                    <a:pt x="181" y="102"/>
                    <a:pt x="181" y="107"/>
                  </a:cubicBezTo>
                  <a:cubicBezTo>
                    <a:pt x="183" y="107"/>
                    <a:pt x="185" y="107"/>
                    <a:pt x="187" y="106"/>
                  </a:cubicBezTo>
                  <a:cubicBezTo>
                    <a:pt x="189" y="106"/>
                    <a:pt x="191" y="106"/>
                    <a:pt x="193" y="106"/>
                  </a:cubicBezTo>
                  <a:cubicBezTo>
                    <a:pt x="193" y="101"/>
                    <a:pt x="193" y="95"/>
                    <a:pt x="193" y="90"/>
                  </a:cubicBezTo>
                  <a:cubicBezTo>
                    <a:pt x="191" y="91"/>
                    <a:pt x="189" y="91"/>
                    <a:pt x="187" y="91"/>
                  </a:cubicBezTo>
                  <a:cubicBezTo>
                    <a:pt x="185" y="91"/>
                    <a:pt x="183" y="92"/>
                    <a:pt x="181" y="92"/>
                  </a:cubicBezTo>
                  <a:close/>
                  <a:moveTo>
                    <a:pt x="181" y="72"/>
                  </a:moveTo>
                  <a:cubicBezTo>
                    <a:pt x="181" y="77"/>
                    <a:pt x="181" y="83"/>
                    <a:pt x="181" y="88"/>
                  </a:cubicBezTo>
                  <a:cubicBezTo>
                    <a:pt x="183" y="87"/>
                    <a:pt x="185" y="87"/>
                    <a:pt x="187" y="87"/>
                  </a:cubicBezTo>
                  <a:cubicBezTo>
                    <a:pt x="189" y="86"/>
                    <a:pt x="191" y="86"/>
                    <a:pt x="193" y="86"/>
                  </a:cubicBezTo>
                  <a:cubicBezTo>
                    <a:pt x="193" y="80"/>
                    <a:pt x="193" y="75"/>
                    <a:pt x="193" y="70"/>
                  </a:cubicBezTo>
                  <a:cubicBezTo>
                    <a:pt x="191" y="71"/>
                    <a:pt x="189" y="71"/>
                    <a:pt x="187" y="71"/>
                  </a:cubicBezTo>
                  <a:cubicBezTo>
                    <a:pt x="185" y="72"/>
                    <a:pt x="183" y="72"/>
                    <a:pt x="181" y="72"/>
                  </a:cubicBezTo>
                  <a:close/>
                  <a:moveTo>
                    <a:pt x="205" y="49"/>
                  </a:moveTo>
                  <a:cubicBezTo>
                    <a:pt x="205" y="54"/>
                    <a:pt x="205" y="59"/>
                    <a:pt x="205" y="64"/>
                  </a:cubicBezTo>
                  <a:cubicBezTo>
                    <a:pt x="207" y="64"/>
                    <a:pt x="209" y="63"/>
                    <a:pt x="211" y="63"/>
                  </a:cubicBezTo>
                  <a:cubicBezTo>
                    <a:pt x="213" y="63"/>
                    <a:pt x="215" y="62"/>
                    <a:pt x="217" y="62"/>
                  </a:cubicBezTo>
                  <a:cubicBezTo>
                    <a:pt x="217" y="56"/>
                    <a:pt x="217" y="51"/>
                    <a:pt x="217" y="46"/>
                  </a:cubicBezTo>
                  <a:cubicBezTo>
                    <a:pt x="215" y="46"/>
                    <a:pt x="213" y="47"/>
                    <a:pt x="211" y="47"/>
                  </a:cubicBezTo>
                  <a:cubicBezTo>
                    <a:pt x="209" y="48"/>
                    <a:pt x="207" y="48"/>
                    <a:pt x="205" y="49"/>
                  </a:cubicBezTo>
                  <a:close/>
                  <a:moveTo>
                    <a:pt x="205" y="89"/>
                  </a:moveTo>
                  <a:cubicBezTo>
                    <a:pt x="205" y="94"/>
                    <a:pt x="205" y="99"/>
                    <a:pt x="205" y="104"/>
                  </a:cubicBezTo>
                  <a:cubicBezTo>
                    <a:pt x="207" y="104"/>
                    <a:pt x="209" y="104"/>
                    <a:pt x="211" y="104"/>
                  </a:cubicBezTo>
                  <a:cubicBezTo>
                    <a:pt x="213" y="104"/>
                    <a:pt x="215" y="103"/>
                    <a:pt x="217" y="103"/>
                  </a:cubicBezTo>
                  <a:cubicBezTo>
                    <a:pt x="217" y="98"/>
                    <a:pt x="217" y="92"/>
                    <a:pt x="217" y="87"/>
                  </a:cubicBezTo>
                  <a:cubicBezTo>
                    <a:pt x="215" y="87"/>
                    <a:pt x="213" y="88"/>
                    <a:pt x="211" y="88"/>
                  </a:cubicBezTo>
                  <a:cubicBezTo>
                    <a:pt x="209" y="88"/>
                    <a:pt x="207" y="89"/>
                    <a:pt x="205" y="89"/>
                  </a:cubicBezTo>
                  <a:close/>
                  <a:moveTo>
                    <a:pt x="205" y="69"/>
                  </a:moveTo>
                  <a:cubicBezTo>
                    <a:pt x="205" y="74"/>
                    <a:pt x="205" y="79"/>
                    <a:pt x="205" y="84"/>
                  </a:cubicBezTo>
                  <a:cubicBezTo>
                    <a:pt x="207" y="84"/>
                    <a:pt x="209" y="84"/>
                    <a:pt x="211" y="83"/>
                  </a:cubicBezTo>
                  <a:cubicBezTo>
                    <a:pt x="213" y="83"/>
                    <a:pt x="215" y="83"/>
                    <a:pt x="217" y="82"/>
                  </a:cubicBezTo>
                  <a:cubicBezTo>
                    <a:pt x="217" y="77"/>
                    <a:pt x="217" y="72"/>
                    <a:pt x="217" y="66"/>
                  </a:cubicBezTo>
                  <a:cubicBezTo>
                    <a:pt x="215" y="67"/>
                    <a:pt x="213" y="67"/>
                    <a:pt x="211" y="67"/>
                  </a:cubicBezTo>
                  <a:cubicBezTo>
                    <a:pt x="209" y="68"/>
                    <a:pt x="207" y="68"/>
                    <a:pt x="205" y="69"/>
                  </a:cubicBezTo>
                  <a:close/>
                  <a:moveTo>
                    <a:pt x="57" y="112"/>
                  </a:moveTo>
                  <a:cubicBezTo>
                    <a:pt x="57" y="117"/>
                    <a:pt x="57" y="122"/>
                    <a:pt x="57" y="127"/>
                  </a:cubicBezTo>
                  <a:cubicBezTo>
                    <a:pt x="59" y="126"/>
                    <a:pt x="61" y="126"/>
                    <a:pt x="63" y="126"/>
                  </a:cubicBezTo>
                  <a:cubicBezTo>
                    <a:pt x="65" y="125"/>
                    <a:pt x="67" y="125"/>
                    <a:pt x="69" y="124"/>
                  </a:cubicBezTo>
                  <a:cubicBezTo>
                    <a:pt x="69" y="119"/>
                    <a:pt x="69" y="114"/>
                    <a:pt x="69" y="109"/>
                  </a:cubicBezTo>
                  <a:cubicBezTo>
                    <a:pt x="67" y="109"/>
                    <a:pt x="65" y="110"/>
                    <a:pt x="63" y="110"/>
                  </a:cubicBezTo>
                  <a:cubicBezTo>
                    <a:pt x="61" y="111"/>
                    <a:pt x="59" y="111"/>
                    <a:pt x="57" y="112"/>
                  </a:cubicBezTo>
                  <a:close/>
                  <a:moveTo>
                    <a:pt x="57" y="190"/>
                  </a:moveTo>
                  <a:cubicBezTo>
                    <a:pt x="57" y="195"/>
                    <a:pt x="57" y="200"/>
                    <a:pt x="57" y="205"/>
                  </a:cubicBezTo>
                  <a:cubicBezTo>
                    <a:pt x="59" y="205"/>
                    <a:pt x="61" y="205"/>
                    <a:pt x="63" y="205"/>
                  </a:cubicBezTo>
                  <a:cubicBezTo>
                    <a:pt x="65" y="205"/>
                    <a:pt x="67" y="205"/>
                    <a:pt x="69" y="205"/>
                  </a:cubicBezTo>
                  <a:cubicBezTo>
                    <a:pt x="69" y="199"/>
                    <a:pt x="69" y="194"/>
                    <a:pt x="69" y="189"/>
                  </a:cubicBezTo>
                  <a:cubicBezTo>
                    <a:pt x="67" y="189"/>
                    <a:pt x="65" y="189"/>
                    <a:pt x="63" y="189"/>
                  </a:cubicBezTo>
                  <a:cubicBezTo>
                    <a:pt x="61" y="189"/>
                    <a:pt x="59" y="189"/>
                    <a:pt x="57" y="190"/>
                  </a:cubicBezTo>
                  <a:close/>
                  <a:moveTo>
                    <a:pt x="57" y="170"/>
                  </a:moveTo>
                  <a:cubicBezTo>
                    <a:pt x="57" y="175"/>
                    <a:pt x="57" y="180"/>
                    <a:pt x="57" y="185"/>
                  </a:cubicBezTo>
                  <a:cubicBezTo>
                    <a:pt x="59" y="185"/>
                    <a:pt x="61" y="185"/>
                    <a:pt x="63" y="185"/>
                  </a:cubicBezTo>
                  <a:cubicBezTo>
                    <a:pt x="65" y="184"/>
                    <a:pt x="67" y="184"/>
                    <a:pt x="69" y="184"/>
                  </a:cubicBezTo>
                  <a:cubicBezTo>
                    <a:pt x="69" y="179"/>
                    <a:pt x="69" y="174"/>
                    <a:pt x="69" y="169"/>
                  </a:cubicBezTo>
                  <a:cubicBezTo>
                    <a:pt x="67" y="169"/>
                    <a:pt x="65" y="169"/>
                    <a:pt x="63" y="169"/>
                  </a:cubicBezTo>
                  <a:cubicBezTo>
                    <a:pt x="61" y="169"/>
                    <a:pt x="59" y="170"/>
                    <a:pt x="57" y="170"/>
                  </a:cubicBezTo>
                  <a:close/>
                  <a:moveTo>
                    <a:pt x="57" y="150"/>
                  </a:moveTo>
                  <a:cubicBezTo>
                    <a:pt x="57" y="155"/>
                    <a:pt x="57" y="161"/>
                    <a:pt x="57" y="166"/>
                  </a:cubicBezTo>
                  <a:cubicBezTo>
                    <a:pt x="59" y="165"/>
                    <a:pt x="61" y="165"/>
                    <a:pt x="63" y="165"/>
                  </a:cubicBezTo>
                  <a:cubicBezTo>
                    <a:pt x="65" y="165"/>
                    <a:pt x="67" y="165"/>
                    <a:pt x="69" y="164"/>
                  </a:cubicBezTo>
                  <a:cubicBezTo>
                    <a:pt x="69" y="159"/>
                    <a:pt x="69" y="154"/>
                    <a:pt x="69" y="149"/>
                  </a:cubicBezTo>
                  <a:cubicBezTo>
                    <a:pt x="67" y="149"/>
                    <a:pt x="65" y="149"/>
                    <a:pt x="63" y="150"/>
                  </a:cubicBezTo>
                  <a:cubicBezTo>
                    <a:pt x="61" y="150"/>
                    <a:pt x="59" y="150"/>
                    <a:pt x="57" y="150"/>
                  </a:cubicBezTo>
                  <a:close/>
                  <a:moveTo>
                    <a:pt x="57" y="131"/>
                  </a:moveTo>
                  <a:cubicBezTo>
                    <a:pt x="57" y="136"/>
                    <a:pt x="57" y="141"/>
                    <a:pt x="57" y="146"/>
                  </a:cubicBezTo>
                  <a:cubicBezTo>
                    <a:pt x="59" y="146"/>
                    <a:pt x="61" y="145"/>
                    <a:pt x="63" y="145"/>
                  </a:cubicBezTo>
                  <a:cubicBezTo>
                    <a:pt x="65" y="145"/>
                    <a:pt x="67" y="144"/>
                    <a:pt x="69" y="144"/>
                  </a:cubicBezTo>
                  <a:cubicBezTo>
                    <a:pt x="69" y="139"/>
                    <a:pt x="69" y="134"/>
                    <a:pt x="69" y="129"/>
                  </a:cubicBezTo>
                  <a:cubicBezTo>
                    <a:pt x="67" y="129"/>
                    <a:pt x="65" y="129"/>
                    <a:pt x="63" y="130"/>
                  </a:cubicBezTo>
                  <a:cubicBezTo>
                    <a:pt x="61" y="130"/>
                    <a:pt x="59" y="131"/>
                    <a:pt x="57" y="131"/>
                  </a:cubicBezTo>
                  <a:close/>
                  <a:moveTo>
                    <a:pt x="137" y="164"/>
                  </a:moveTo>
                  <a:cubicBezTo>
                    <a:pt x="137" y="171"/>
                    <a:pt x="137" y="178"/>
                    <a:pt x="137" y="185"/>
                  </a:cubicBezTo>
                  <a:cubicBezTo>
                    <a:pt x="140" y="185"/>
                    <a:pt x="143" y="184"/>
                    <a:pt x="145" y="184"/>
                  </a:cubicBezTo>
                  <a:cubicBezTo>
                    <a:pt x="148" y="183"/>
                    <a:pt x="151" y="182"/>
                    <a:pt x="154" y="182"/>
                  </a:cubicBezTo>
                  <a:cubicBezTo>
                    <a:pt x="154" y="175"/>
                    <a:pt x="154" y="167"/>
                    <a:pt x="154" y="160"/>
                  </a:cubicBezTo>
                  <a:cubicBezTo>
                    <a:pt x="151" y="161"/>
                    <a:pt x="148" y="162"/>
                    <a:pt x="145" y="162"/>
                  </a:cubicBezTo>
                  <a:cubicBezTo>
                    <a:pt x="143" y="163"/>
                    <a:pt x="140" y="164"/>
                    <a:pt x="137" y="164"/>
                  </a:cubicBezTo>
                  <a:close/>
                  <a:moveTo>
                    <a:pt x="137" y="273"/>
                  </a:moveTo>
                  <a:cubicBezTo>
                    <a:pt x="137" y="280"/>
                    <a:pt x="137" y="287"/>
                    <a:pt x="137" y="294"/>
                  </a:cubicBezTo>
                  <a:cubicBezTo>
                    <a:pt x="140" y="294"/>
                    <a:pt x="143" y="294"/>
                    <a:pt x="145" y="294"/>
                  </a:cubicBezTo>
                  <a:cubicBezTo>
                    <a:pt x="148" y="294"/>
                    <a:pt x="151" y="294"/>
                    <a:pt x="154" y="294"/>
                  </a:cubicBezTo>
                  <a:cubicBezTo>
                    <a:pt x="154" y="287"/>
                    <a:pt x="154" y="279"/>
                    <a:pt x="154" y="272"/>
                  </a:cubicBezTo>
                  <a:cubicBezTo>
                    <a:pt x="151" y="272"/>
                    <a:pt x="148" y="272"/>
                    <a:pt x="145" y="273"/>
                  </a:cubicBezTo>
                  <a:cubicBezTo>
                    <a:pt x="143" y="273"/>
                    <a:pt x="140" y="273"/>
                    <a:pt x="137" y="273"/>
                  </a:cubicBezTo>
                  <a:close/>
                  <a:moveTo>
                    <a:pt x="137" y="245"/>
                  </a:moveTo>
                  <a:cubicBezTo>
                    <a:pt x="137" y="252"/>
                    <a:pt x="137" y="259"/>
                    <a:pt x="137" y="266"/>
                  </a:cubicBezTo>
                  <a:cubicBezTo>
                    <a:pt x="140" y="266"/>
                    <a:pt x="143" y="266"/>
                    <a:pt x="145" y="266"/>
                  </a:cubicBezTo>
                  <a:cubicBezTo>
                    <a:pt x="148" y="266"/>
                    <a:pt x="151" y="266"/>
                    <a:pt x="154" y="265"/>
                  </a:cubicBezTo>
                  <a:cubicBezTo>
                    <a:pt x="154" y="258"/>
                    <a:pt x="154" y="251"/>
                    <a:pt x="154" y="244"/>
                  </a:cubicBezTo>
                  <a:cubicBezTo>
                    <a:pt x="151" y="244"/>
                    <a:pt x="148" y="244"/>
                    <a:pt x="145" y="245"/>
                  </a:cubicBezTo>
                  <a:cubicBezTo>
                    <a:pt x="143" y="245"/>
                    <a:pt x="140" y="245"/>
                    <a:pt x="137" y="245"/>
                  </a:cubicBezTo>
                  <a:close/>
                  <a:moveTo>
                    <a:pt x="137" y="218"/>
                  </a:moveTo>
                  <a:cubicBezTo>
                    <a:pt x="137" y="225"/>
                    <a:pt x="137" y="232"/>
                    <a:pt x="137" y="239"/>
                  </a:cubicBezTo>
                  <a:cubicBezTo>
                    <a:pt x="140" y="239"/>
                    <a:pt x="143" y="239"/>
                    <a:pt x="145" y="239"/>
                  </a:cubicBezTo>
                  <a:cubicBezTo>
                    <a:pt x="148" y="238"/>
                    <a:pt x="151" y="238"/>
                    <a:pt x="154" y="238"/>
                  </a:cubicBezTo>
                  <a:cubicBezTo>
                    <a:pt x="154" y="230"/>
                    <a:pt x="154" y="223"/>
                    <a:pt x="154" y="216"/>
                  </a:cubicBezTo>
                  <a:cubicBezTo>
                    <a:pt x="151" y="216"/>
                    <a:pt x="148" y="217"/>
                    <a:pt x="145" y="217"/>
                  </a:cubicBezTo>
                  <a:cubicBezTo>
                    <a:pt x="143" y="218"/>
                    <a:pt x="140" y="218"/>
                    <a:pt x="137" y="218"/>
                  </a:cubicBezTo>
                  <a:close/>
                  <a:moveTo>
                    <a:pt x="137" y="191"/>
                  </a:moveTo>
                  <a:cubicBezTo>
                    <a:pt x="137" y="198"/>
                    <a:pt x="137" y="205"/>
                    <a:pt x="137" y="212"/>
                  </a:cubicBezTo>
                  <a:cubicBezTo>
                    <a:pt x="140" y="212"/>
                    <a:pt x="143" y="211"/>
                    <a:pt x="145" y="211"/>
                  </a:cubicBezTo>
                  <a:cubicBezTo>
                    <a:pt x="148" y="210"/>
                    <a:pt x="151" y="210"/>
                    <a:pt x="154" y="210"/>
                  </a:cubicBezTo>
                  <a:cubicBezTo>
                    <a:pt x="154" y="202"/>
                    <a:pt x="154" y="195"/>
                    <a:pt x="154" y="188"/>
                  </a:cubicBezTo>
                  <a:cubicBezTo>
                    <a:pt x="151" y="188"/>
                    <a:pt x="148" y="189"/>
                    <a:pt x="145" y="190"/>
                  </a:cubicBezTo>
                  <a:cubicBezTo>
                    <a:pt x="143" y="190"/>
                    <a:pt x="140" y="191"/>
                    <a:pt x="137" y="191"/>
                  </a:cubicBezTo>
                  <a:close/>
                  <a:moveTo>
                    <a:pt x="111" y="169"/>
                  </a:moveTo>
                  <a:cubicBezTo>
                    <a:pt x="111" y="176"/>
                    <a:pt x="111" y="183"/>
                    <a:pt x="111" y="189"/>
                  </a:cubicBezTo>
                  <a:cubicBezTo>
                    <a:pt x="113" y="189"/>
                    <a:pt x="116" y="188"/>
                    <a:pt x="119" y="188"/>
                  </a:cubicBezTo>
                  <a:cubicBezTo>
                    <a:pt x="121" y="187"/>
                    <a:pt x="124" y="187"/>
                    <a:pt x="127" y="186"/>
                  </a:cubicBezTo>
                  <a:cubicBezTo>
                    <a:pt x="127" y="179"/>
                    <a:pt x="127" y="172"/>
                    <a:pt x="127" y="165"/>
                  </a:cubicBezTo>
                  <a:cubicBezTo>
                    <a:pt x="124" y="166"/>
                    <a:pt x="121" y="166"/>
                    <a:pt x="119" y="167"/>
                  </a:cubicBezTo>
                  <a:cubicBezTo>
                    <a:pt x="116" y="168"/>
                    <a:pt x="113" y="168"/>
                    <a:pt x="111" y="169"/>
                  </a:cubicBezTo>
                  <a:close/>
                  <a:moveTo>
                    <a:pt x="111" y="274"/>
                  </a:moveTo>
                  <a:cubicBezTo>
                    <a:pt x="111" y="280"/>
                    <a:pt x="111" y="287"/>
                    <a:pt x="111" y="294"/>
                  </a:cubicBezTo>
                  <a:cubicBezTo>
                    <a:pt x="113" y="294"/>
                    <a:pt x="116" y="294"/>
                    <a:pt x="119" y="294"/>
                  </a:cubicBezTo>
                  <a:cubicBezTo>
                    <a:pt x="121" y="294"/>
                    <a:pt x="124" y="294"/>
                    <a:pt x="127" y="294"/>
                  </a:cubicBezTo>
                  <a:cubicBezTo>
                    <a:pt x="127" y="287"/>
                    <a:pt x="127" y="280"/>
                    <a:pt x="127" y="273"/>
                  </a:cubicBezTo>
                  <a:cubicBezTo>
                    <a:pt x="124" y="273"/>
                    <a:pt x="121" y="273"/>
                    <a:pt x="119" y="273"/>
                  </a:cubicBezTo>
                  <a:cubicBezTo>
                    <a:pt x="116" y="273"/>
                    <a:pt x="113" y="273"/>
                    <a:pt x="111" y="274"/>
                  </a:cubicBezTo>
                  <a:close/>
                  <a:moveTo>
                    <a:pt x="111" y="247"/>
                  </a:moveTo>
                  <a:cubicBezTo>
                    <a:pt x="111" y="254"/>
                    <a:pt x="111" y="260"/>
                    <a:pt x="111" y="267"/>
                  </a:cubicBezTo>
                  <a:cubicBezTo>
                    <a:pt x="113" y="267"/>
                    <a:pt x="116" y="267"/>
                    <a:pt x="119" y="267"/>
                  </a:cubicBezTo>
                  <a:cubicBezTo>
                    <a:pt x="121" y="267"/>
                    <a:pt x="124" y="266"/>
                    <a:pt x="127" y="266"/>
                  </a:cubicBezTo>
                  <a:cubicBezTo>
                    <a:pt x="127" y="259"/>
                    <a:pt x="127" y="252"/>
                    <a:pt x="127" y="246"/>
                  </a:cubicBezTo>
                  <a:cubicBezTo>
                    <a:pt x="124" y="246"/>
                    <a:pt x="121" y="246"/>
                    <a:pt x="119" y="246"/>
                  </a:cubicBezTo>
                  <a:cubicBezTo>
                    <a:pt x="116" y="246"/>
                    <a:pt x="113" y="247"/>
                    <a:pt x="111" y="247"/>
                  </a:cubicBezTo>
                  <a:close/>
                  <a:moveTo>
                    <a:pt x="111" y="221"/>
                  </a:moveTo>
                  <a:cubicBezTo>
                    <a:pt x="111" y="228"/>
                    <a:pt x="111" y="235"/>
                    <a:pt x="111" y="241"/>
                  </a:cubicBezTo>
                  <a:cubicBezTo>
                    <a:pt x="113" y="241"/>
                    <a:pt x="116" y="241"/>
                    <a:pt x="119" y="241"/>
                  </a:cubicBezTo>
                  <a:cubicBezTo>
                    <a:pt x="121" y="240"/>
                    <a:pt x="124" y="240"/>
                    <a:pt x="127" y="240"/>
                  </a:cubicBezTo>
                  <a:cubicBezTo>
                    <a:pt x="127" y="233"/>
                    <a:pt x="127" y="226"/>
                    <a:pt x="127" y="219"/>
                  </a:cubicBezTo>
                  <a:cubicBezTo>
                    <a:pt x="124" y="219"/>
                    <a:pt x="121" y="220"/>
                    <a:pt x="119" y="220"/>
                  </a:cubicBezTo>
                  <a:cubicBezTo>
                    <a:pt x="116" y="220"/>
                    <a:pt x="113" y="221"/>
                    <a:pt x="111" y="221"/>
                  </a:cubicBezTo>
                  <a:close/>
                  <a:moveTo>
                    <a:pt x="111" y="195"/>
                  </a:moveTo>
                  <a:cubicBezTo>
                    <a:pt x="111" y="202"/>
                    <a:pt x="111" y="208"/>
                    <a:pt x="111" y="215"/>
                  </a:cubicBezTo>
                  <a:cubicBezTo>
                    <a:pt x="113" y="215"/>
                    <a:pt x="116" y="214"/>
                    <a:pt x="119" y="214"/>
                  </a:cubicBezTo>
                  <a:cubicBezTo>
                    <a:pt x="121" y="214"/>
                    <a:pt x="124" y="213"/>
                    <a:pt x="127" y="213"/>
                  </a:cubicBezTo>
                  <a:cubicBezTo>
                    <a:pt x="127" y="206"/>
                    <a:pt x="127" y="199"/>
                    <a:pt x="127" y="192"/>
                  </a:cubicBezTo>
                  <a:cubicBezTo>
                    <a:pt x="124" y="192"/>
                    <a:pt x="121" y="193"/>
                    <a:pt x="119" y="193"/>
                  </a:cubicBezTo>
                  <a:cubicBezTo>
                    <a:pt x="116" y="194"/>
                    <a:pt x="113" y="194"/>
                    <a:pt x="111" y="195"/>
                  </a:cubicBezTo>
                  <a:close/>
                  <a:moveTo>
                    <a:pt x="122" y="63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41" y="59"/>
                    <a:pt x="141" y="59"/>
                    <a:pt x="141" y="59"/>
                  </a:cubicBezTo>
                  <a:cubicBezTo>
                    <a:pt x="171" y="76"/>
                    <a:pt x="171" y="76"/>
                    <a:pt x="171" y="76"/>
                  </a:cubicBezTo>
                  <a:cubicBezTo>
                    <a:pt x="171" y="117"/>
                    <a:pt x="171" y="117"/>
                    <a:pt x="171" y="117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303"/>
                    <a:pt x="224" y="303"/>
                    <a:pt x="224" y="303"/>
                  </a:cubicBezTo>
                  <a:cubicBezTo>
                    <a:pt x="239" y="303"/>
                    <a:pt x="239" y="303"/>
                    <a:pt x="239" y="303"/>
                  </a:cubicBezTo>
                  <a:cubicBezTo>
                    <a:pt x="239" y="28"/>
                    <a:pt x="239" y="28"/>
                    <a:pt x="239" y="2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63"/>
                    <a:pt x="122" y="63"/>
                    <a:pt x="122" y="63"/>
                  </a:cubicBezTo>
                  <a:close/>
                  <a:moveTo>
                    <a:pt x="51" y="303"/>
                  </a:moveTo>
                  <a:cubicBezTo>
                    <a:pt x="76" y="303"/>
                    <a:pt x="76" y="303"/>
                    <a:pt x="76" y="303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118" y="129"/>
                    <a:pt x="118" y="129"/>
                    <a:pt x="118" y="129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1" y="303"/>
                    <a:pt x="51" y="303"/>
                    <a:pt x="51" y="303"/>
                  </a:cubicBezTo>
                  <a:close/>
                  <a:moveTo>
                    <a:pt x="98" y="303"/>
                  </a:moveTo>
                  <a:cubicBezTo>
                    <a:pt x="166" y="303"/>
                    <a:pt x="166" y="303"/>
                    <a:pt x="166" y="303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98" y="153"/>
                    <a:pt x="98" y="153"/>
                    <a:pt x="98" y="153"/>
                  </a:cubicBezTo>
                  <a:lnTo>
                    <a:pt x="98" y="303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ïṡḷidê"/>
            <p:cNvSpPr/>
            <p:nvPr/>
          </p:nvSpPr>
          <p:spPr bwMode="auto">
            <a:xfrm>
              <a:off x="6667755" y="4092450"/>
              <a:ext cx="1915730" cy="2203742"/>
            </a:xfrm>
            <a:custGeom>
              <a:avLst/>
              <a:gdLst>
                <a:gd name="T0" fmla="*/ 603 w 603"/>
                <a:gd name="T1" fmla="*/ 230 h 551"/>
                <a:gd name="T2" fmla="*/ 590 w 603"/>
                <a:gd name="T3" fmla="*/ 265 h 551"/>
                <a:gd name="T4" fmla="*/ 343 w 603"/>
                <a:gd name="T5" fmla="*/ 551 h 551"/>
                <a:gd name="T6" fmla="*/ 226 w 603"/>
                <a:gd name="T7" fmla="*/ 436 h 551"/>
                <a:gd name="T8" fmla="*/ 156 w 603"/>
                <a:gd name="T9" fmla="*/ 551 h 551"/>
                <a:gd name="T10" fmla="*/ 33 w 603"/>
                <a:gd name="T11" fmla="*/ 106 h 551"/>
                <a:gd name="T12" fmla="*/ 0 w 603"/>
                <a:gd name="T13" fmla="*/ 85 h 551"/>
                <a:gd name="T14" fmla="*/ 187 w 603"/>
                <a:gd name="T15" fmla="*/ 0 h 551"/>
                <a:gd name="T16" fmla="*/ 370 w 603"/>
                <a:gd name="T17" fmla="*/ 83 h 551"/>
                <a:gd name="T18" fmla="*/ 343 w 603"/>
                <a:gd name="T19" fmla="*/ 106 h 551"/>
                <a:gd name="T20" fmla="*/ 343 w 603"/>
                <a:gd name="T21" fmla="*/ 230 h 551"/>
                <a:gd name="T22" fmla="*/ 170 w 603"/>
                <a:gd name="T23" fmla="*/ 217 h 551"/>
                <a:gd name="T24" fmla="*/ 214 w 603"/>
                <a:gd name="T25" fmla="*/ 156 h 551"/>
                <a:gd name="T26" fmla="*/ 170 w 603"/>
                <a:gd name="T27" fmla="*/ 156 h 551"/>
                <a:gd name="T28" fmla="*/ 75 w 603"/>
                <a:gd name="T29" fmla="*/ 217 h 551"/>
                <a:gd name="T30" fmla="*/ 118 w 603"/>
                <a:gd name="T31" fmla="*/ 156 h 551"/>
                <a:gd name="T32" fmla="*/ 75 w 603"/>
                <a:gd name="T33" fmla="*/ 156 h 551"/>
                <a:gd name="T34" fmla="*/ 440 w 603"/>
                <a:gd name="T35" fmla="*/ 376 h 551"/>
                <a:gd name="T36" fmla="*/ 482 w 603"/>
                <a:gd name="T37" fmla="*/ 319 h 551"/>
                <a:gd name="T38" fmla="*/ 440 w 603"/>
                <a:gd name="T39" fmla="*/ 319 h 551"/>
                <a:gd name="T40" fmla="*/ 376 w 603"/>
                <a:gd name="T41" fmla="*/ 459 h 551"/>
                <a:gd name="T42" fmla="*/ 416 w 603"/>
                <a:gd name="T43" fmla="*/ 403 h 551"/>
                <a:gd name="T44" fmla="*/ 376 w 603"/>
                <a:gd name="T45" fmla="*/ 403 h 551"/>
                <a:gd name="T46" fmla="*/ 503 w 603"/>
                <a:gd name="T47" fmla="*/ 459 h 551"/>
                <a:gd name="T48" fmla="*/ 544 w 603"/>
                <a:gd name="T49" fmla="*/ 403 h 551"/>
                <a:gd name="T50" fmla="*/ 503 w 603"/>
                <a:gd name="T51" fmla="*/ 403 h 551"/>
                <a:gd name="T52" fmla="*/ 440 w 603"/>
                <a:gd name="T53" fmla="*/ 459 h 551"/>
                <a:gd name="T54" fmla="*/ 482 w 603"/>
                <a:gd name="T55" fmla="*/ 403 h 551"/>
                <a:gd name="T56" fmla="*/ 440 w 603"/>
                <a:gd name="T57" fmla="*/ 403 h 551"/>
                <a:gd name="T58" fmla="*/ 376 w 603"/>
                <a:gd name="T59" fmla="*/ 376 h 551"/>
                <a:gd name="T60" fmla="*/ 416 w 603"/>
                <a:gd name="T61" fmla="*/ 319 h 551"/>
                <a:gd name="T62" fmla="*/ 376 w 603"/>
                <a:gd name="T63" fmla="*/ 319 h 551"/>
                <a:gd name="T64" fmla="*/ 503 w 603"/>
                <a:gd name="T65" fmla="*/ 376 h 551"/>
                <a:gd name="T66" fmla="*/ 544 w 603"/>
                <a:gd name="T67" fmla="*/ 319 h 551"/>
                <a:gd name="T68" fmla="*/ 503 w 603"/>
                <a:gd name="T69" fmla="*/ 319 h 551"/>
                <a:gd name="T70" fmla="*/ 260 w 603"/>
                <a:gd name="T71" fmla="*/ 476 h 551"/>
                <a:gd name="T72" fmla="*/ 305 w 603"/>
                <a:gd name="T73" fmla="*/ 416 h 551"/>
                <a:gd name="T74" fmla="*/ 260 w 603"/>
                <a:gd name="T75" fmla="*/ 416 h 551"/>
                <a:gd name="T76" fmla="*/ 75 w 603"/>
                <a:gd name="T77" fmla="*/ 476 h 551"/>
                <a:gd name="T78" fmla="*/ 118 w 603"/>
                <a:gd name="T79" fmla="*/ 416 h 551"/>
                <a:gd name="T80" fmla="*/ 75 w 603"/>
                <a:gd name="T81" fmla="*/ 416 h 551"/>
                <a:gd name="T82" fmla="*/ 260 w 603"/>
                <a:gd name="T83" fmla="*/ 393 h 551"/>
                <a:gd name="T84" fmla="*/ 305 w 603"/>
                <a:gd name="T85" fmla="*/ 330 h 551"/>
                <a:gd name="T86" fmla="*/ 260 w 603"/>
                <a:gd name="T87" fmla="*/ 330 h 551"/>
                <a:gd name="T88" fmla="*/ 170 w 603"/>
                <a:gd name="T89" fmla="*/ 393 h 551"/>
                <a:gd name="T90" fmla="*/ 214 w 603"/>
                <a:gd name="T91" fmla="*/ 330 h 551"/>
                <a:gd name="T92" fmla="*/ 170 w 603"/>
                <a:gd name="T93" fmla="*/ 330 h 551"/>
                <a:gd name="T94" fmla="*/ 75 w 603"/>
                <a:gd name="T95" fmla="*/ 393 h 551"/>
                <a:gd name="T96" fmla="*/ 118 w 603"/>
                <a:gd name="T97" fmla="*/ 330 h 551"/>
                <a:gd name="T98" fmla="*/ 75 w 603"/>
                <a:gd name="T99" fmla="*/ 330 h 551"/>
                <a:gd name="T100" fmla="*/ 260 w 603"/>
                <a:gd name="T101" fmla="*/ 305 h 551"/>
                <a:gd name="T102" fmla="*/ 305 w 603"/>
                <a:gd name="T103" fmla="*/ 242 h 551"/>
                <a:gd name="T104" fmla="*/ 260 w 603"/>
                <a:gd name="T105" fmla="*/ 242 h 551"/>
                <a:gd name="T106" fmla="*/ 170 w 603"/>
                <a:gd name="T107" fmla="*/ 305 h 551"/>
                <a:gd name="T108" fmla="*/ 214 w 603"/>
                <a:gd name="T109" fmla="*/ 242 h 551"/>
                <a:gd name="T110" fmla="*/ 170 w 603"/>
                <a:gd name="T111" fmla="*/ 242 h 551"/>
                <a:gd name="T112" fmla="*/ 75 w 603"/>
                <a:gd name="T113" fmla="*/ 305 h 551"/>
                <a:gd name="T114" fmla="*/ 118 w 603"/>
                <a:gd name="T115" fmla="*/ 242 h 551"/>
                <a:gd name="T116" fmla="*/ 75 w 603"/>
                <a:gd name="T117" fmla="*/ 242 h 551"/>
                <a:gd name="T118" fmla="*/ 260 w 603"/>
                <a:gd name="T119" fmla="*/ 217 h 551"/>
                <a:gd name="T120" fmla="*/ 305 w 603"/>
                <a:gd name="T121" fmla="*/ 15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3" h="551">
                  <a:moveTo>
                    <a:pt x="343" y="230"/>
                  </a:moveTo>
                  <a:lnTo>
                    <a:pt x="603" y="230"/>
                  </a:lnTo>
                  <a:lnTo>
                    <a:pt x="603" y="265"/>
                  </a:lnTo>
                  <a:lnTo>
                    <a:pt x="590" y="265"/>
                  </a:lnTo>
                  <a:lnTo>
                    <a:pt x="590" y="551"/>
                  </a:lnTo>
                  <a:lnTo>
                    <a:pt x="343" y="551"/>
                  </a:lnTo>
                  <a:lnTo>
                    <a:pt x="226" y="551"/>
                  </a:lnTo>
                  <a:lnTo>
                    <a:pt x="226" y="436"/>
                  </a:lnTo>
                  <a:lnTo>
                    <a:pt x="156" y="436"/>
                  </a:lnTo>
                  <a:lnTo>
                    <a:pt x="156" y="551"/>
                  </a:lnTo>
                  <a:lnTo>
                    <a:pt x="33" y="551"/>
                  </a:lnTo>
                  <a:lnTo>
                    <a:pt x="33" y="106"/>
                  </a:lnTo>
                  <a:lnTo>
                    <a:pt x="0" y="106"/>
                  </a:lnTo>
                  <a:lnTo>
                    <a:pt x="0" y="85"/>
                  </a:lnTo>
                  <a:lnTo>
                    <a:pt x="71" y="54"/>
                  </a:lnTo>
                  <a:lnTo>
                    <a:pt x="187" y="0"/>
                  </a:lnTo>
                  <a:lnTo>
                    <a:pt x="303" y="54"/>
                  </a:lnTo>
                  <a:lnTo>
                    <a:pt x="370" y="83"/>
                  </a:lnTo>
                  <a:lnTo>
                    <a:pt x="370" y="106"/>
                  </a:lnTo>
                  <a:lnTo>
                    <a:pt x="343" y="106"/>
                  </a:lnTo>
                  <a:lnTo>
                    <a:pt x="343" y="230"/>
                  </a:lnTo>
                  <a:lnTo>
                    <a:pt x="343" y="230"/>
                  </a:lnTo>
                  <a:close/>
                  <a:moveTo>
                    <a:pt x="170" y="156"/>
                  </a:moveTo>
                  <a:lnTo>
                    <a:pt x="170" y="217"/>
                  </a:lnTo>
                  <a:lnTo>
                    <a:pt x="214" y="217"/>
                  </a:lnTo>
                  <a:lnTo>
                    <a:pt x="214" y="156"/>
                  </a:lnTo>
                  <a:lnTo>
                    <a:pt x="170" y="156"/>
                  </a:lnTo>
                  <a:lnTo>
                    <a:pt x="170" y="156"/>
                  </a:lnTo>
                  <a:close/>
                  <a:moveTo>
                    <a:pt x="75" y="156"/>
                  </a:moveTo>
                  <a:lnTo>
                    <a:pt x="75" y="217"/>
                  </a:lnTo>
                  <a:lnTo>
                    <a:pt x="118" y="217"/>
                  </a:lnTo>
                  <a:lnTo>
                    <a:pt x="118" y="156"/>
                  </a:lnTo>
                  <a:lnTo>
                    <a:pt x="75" y="156"/>
                  </a:lnTo>
                  <a:lnTo>
                    <a:pt x="75" y="156"/>
                  </a:lnTo>
                  <a:close/>
                  <a:moveTo>
                    <a:pt x="440" y="319"/>
                  </a:moveTo>
                  <a:lnTo>
                    <a:pt x="440" y="376"/>
                  </a:lnTo>
                  <a:lnTo>
                    <a:pt x="482" y="376"/>
                  </a:lnTo>
                  <a:lnTo>
                    <a:pt x="482" y="319"/>
                  </a:lnTo>
                  <a:lnTo>
                    <a:pt x="440" y="319"/>
                  </a:lnTo>
                  <a:lnTo>
                    <a:pt x="440" y="319"/>
                  </a:lnTo>
                  <a:close/>
                  <a:moveTo>
                    <a:pt x="376" y="403"/>
                  </a:moveTo>
                  <a:lnTo>
                    <a:pt x="376" y="459"/>
                  </a:lnTo>
                  <a:lnTo>
                    <a:pt x="416" y="459"/>
                  </a:lnTo>
                  <a:lnTo>
                    <a:pt x="416" y="403"/>
                  </a:lnTo>
                  <a:lnTo>
                    <a:pt x="376" y="403"/>
                  </a:lnTo>
                  <a:lnTo>
                    <a:pt x="376" y="403"/>
                  </a:lnTo>
                  <a:close/>
                  <a:moveTo>
                    <a:pt x="503" y="403"/>
                  </a:moveTo>
                  <a:lnTo>
                    <a:pt x="503" y="459"/>
                  </a:lnTo>
                  <a:lnTo>
                    <a:pt x="544" y="459"/>
                  </a:lnTo>
                  <a:lnTo>
                    <a:pt x="544" y="403"/>
                  </a:lnTo>
                  <a:lnTo>
                    <a:pt x="503" y="403"/>
                  </a:lnTo>
                  <a:lnTo>
                    <a:pt x="503" y="403"/>
                  </a:lnTo>
                  <a:close/>
                  <a:moveTo>
                    <a:pt x="440" y="403"/>
                  </a:moveTo>
                  <a:lnTo>
                    <a:pt x="440" y="459"/>
                  </a:lnTo>
                  <a:lnTo>
                    <a:pt x="482" y="459"/>
                  </a:lnTo>
                  <a:lnTo>
                    <a:pt x="482" y="403"/>
                  </a:lnTo>
                  <a:lnTo>
                    <a:pt x="440" y="403"/>
                  </a:lnTo>
                  <a:lnTo>
                    <a:pt x="440" y="403"/>
                  </a:lnTo>
                  <a:close/>
                  <a:moveTo>
                    <a:pt x="376" y="319"/>
                  </a:moveTo>
                  <a:lnTo>
                    <a:pt x="376" y="376"/>
                  </a:lnTo>
                  <a:lnTo>
                    <a:pt x="416" y="376"/>
                  </a:lnTo>
                  <a:lnTo>
                    <a:pt x="416" y="319"/>
                  </a:lnTo>
                  <a:lnTo>
                    <a:pt x="376" y="319"/>
                  </a:lnTo>
                  <a:lnTo>
                    <a:pt x="376" y="319"/>
                  </a:lnTo>
                  <a:close/>
                  <a:moveTo>
                    <a:pt x="503" y="319"/>
                  </a:moveTo>
                  <a:lnTo>
                    <a:pt x="503" y="376"/>
                  </a:lnTo>
                  <a:lnTo>
                    <a:pt x="544" y="376"/>
                  </a:lnTo>
                  <a:lnTo>
                    <a:pt x="544" y="319"/>
                  </a:lnTo>
                  <a:lnTo>
                    <a:pt x="503" y="319"/>
                  </a:lnTo>
                  <a:lnTo>
                    <a:pt x="503" y="319"/>
                  </a:lnTo>
                  <a:close/>
                  <a:moveTo>
                    <a:pt x="260" y="416"/>
                  </a:moveTo>
                  <a:lnTo>
                    <a:pt x="260" y="476"/>
                  </a:lnTo>
                  <a:lnTo>
                    <a:pt x="305" y="476"/>
                  </a:lnTo>
                  <a:lnTo>
                    <a:pt x="305" y="416"/>
                  </a:lnTo>
                  <a:lnTo>
                    <a:pt x="260" y="416"/>
                  </a:lnTo>
                  <a:lnTo>
                    <a:pt x="260" y="416"/>
                  </a:lnTo>
                  <a:close/>
                  <a:moveTo>
                    <a:pt x="75" y="416"/>
                  </a:moveTo>
                  <a:lnTo>
                    <a:pt x="75" y="476"/>
                  </a:lnTo>
                  <a:lnTo>
                    <a:pt x="118" y="476"/>
                  </a:lnTo>
                  <a:lnTo>
                    <a:pt x="118" y="416"/>
                  </a:lnTo>
                  <a:lnTo>
                    <a:pt x="75" y="416"/>
                  </a:lnTo>
                  <a:lnTo>
                    <a:pt x="75" y="416"/>
                  </a:lnTo>
                  <a:close/>
                  <a:moveTo>
                    <a:pt x="260" y="330"/>
                  </a:moveTo>
                  <a:lnTo>
                    <a:pt x="260" y="393"/>
                  </a:lnTo>
                  <a:lnTo>
                    <a:pt x="305" y="393"/>
                  </a:lnTo>
                  <a:lnTo>
                    <a:pt x="305" y="330"/>
                  </a:lnTo>
                  <a:lnTo>
                    <a:pt x="260" y="330"/>
                  </a:lnTo>
                  <a:lnTo>
                    <a:pt x="260" y="330"/>
                  </a:lnTo>
                  <a:close/>
                  <a:moveTo>
                    <a:pt x="170" y="330"/>
                  </a:moveTo>
                  <a:lnTo>
                    <a:pt x="170" y="393"/>
                  </a:lnTo>
                  <a:lnTo>
                    <a:pt x="214" y="393"/>
                  </a:lnTo>
                  <a:lnTo>
                    <a:pt x="214" y="330"/>
                  </a:lnTo>
                  <a:lnTo>
                    <a:pt x="170" y="330"/>
                  </a:lnTo>
                  <a:lnTo>
                    <a:pt x="170" y="330"/>
                  </a:lnTo>
                  <a:close/>
                  <a:moveTo>
                    <a:pt x="75" y="330"/>
                  </a:moveTo>
                  <a:lnTo>
                    <a:pt x="75" y="393"/>
                  </a:lnTo>
                  <a:lnTo>
                    <a:pt x="118" y="393"/>
                  </a:lnTo>
                  <a:lnTo>
                    <a:pt x="118" y="330"/>
                  </a:lnTo>
                  <a:lnTo>
                    <a:pt x="75" y="330"/>
                  </a:lnTo>
                  <a:lnTo>
                    <a:pt x="75" y="330"/>
                  </a:lnTo>
                  <a:close/>
                  <a:moveTo>
                    <a:pt x="260" y="242"/>
                  </a:moveTo>
                  <a:lnTo>
                    <a:pt x="260" y="305"/>
                  </a:lnTo>
                  <a:lnTo>
                    <a:pt x="305" y="305"/>
                  </a:lnTo>
                  <a:lnTo>
                    <a:pt x="305" y="242"/>
                  </a:lnTo>
                  <a:lnTo>
                    <a:pt x="260" y="242"/>
                  </a:lnTo>
                  <a:lnTo>
                    <a:pt x="260" y="242"/>
                  </a:lnTo>
                  <a:close/>
                  <a:moveTo>
                    <a:pt x="170" y="242"/>
                  </a:moveTo>
                  <a:lnTo>
                    <a:pt x="170" y="305"/>
                  </a:lnTo>
                  <a:lnTo>
                    <a:pt x="214" y="305"/>
                  </a:lnTo>
                  <a:lnTo>
                    <a:pt x="214" y="242"/>
                  </a:lnTo>
                  <a:lnTo>
                    <a:pt x="170" y="242"/>
                  </a:lnTo>
                  <a:lnTo>
                    <a:pt x="170" y="242"/>
                  </a:lnTo>
                  <a:close/>
                  <a:moveTo>
                    <a:pt x="75" y="242"/>
                  </a:moveTo>
                  <a:lnTo>
                    <a:pt x="75" y="305"/>
                  </a:lnTo>
                  <a:lnTo>
                    <a:pt x="118" y="305"/>
                  </a:lnTo>
                  <a:lnTo>
                    <a:pt x="118" y="242"/>
                  </a:lnTo>
                  <a:lnTo>
                    <a:pt x="75" y="242"/>
                  </a:lnTo>
                  <a:lnTo>
                    <a:pt x="75" y="242"/>
                  </a:lnTo>
                  <a:close/>
                  <a:moveTo>
                    <a:pt x="260" y="156"/>
                  </a:moveTo>
                  <a:lnTo>
                    <a:pt x="260" y="217"/>
                  </a:lnTo>
                  <a:lnTo>
                    <a:pt x="305" y="217"/>
                  </a:lnTo>
                  <a:lnTo>
                    <a:pt x="305" y="156"/>
                  </a:lnTo>
                  <a:lnTo>
                    <a:pt x="260" y="156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48403" y="840259"/>
            <a:ext cx="3194676" cy="806096"/>
            <a:chOff x="1365605" y="2880361"/>
            <a:chExt cx="3194676" cy="806096"/>
          </a:xfrm>
        </p:grpSpPr>
        <p:sp>
          <p:nvSpPr>
            <p:cNvPr id="27" name="椭圆 26"/>
            <p:cNvSpPr/>
            <p:nvPr/>
          </p:nvSpPr>
          <p:spPr>
            <a:xfrm>
              <a:off x="1365605" y="2880361"/>
              <a:ext cx="806096" cy="806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14300" sx="108000" sy="108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1</a:t>
              </a:r>
              <a:endPara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21179" y="2928304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项目整体框架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20840" y="5230881"/>
            <a:ext cx="1758385" cy="806096"/>
            <a:chOff x="1365605" y="2880361"/>
            <a:chExt cx="1758385" cy="806096"/>
          </a:xfrm>
        </p:grpSpPr>
        <p:sp>
          <p:nvSpPr>
            <p:cNvPr id="31" name="椭圆 30"/>
            <p:cNvSpPr/>
            <p:nvPr/>
          </p:nvSpPr>
          <p:spPr>
            <a:xfrm>
              <a:off x="1365605" y="2880361"/>
              <a:ext cx="806096" cy="806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14300" sx="108000" sy="108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3</a:t>
              </a:r>
              <a:endPara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221179" y="2928304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总结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261829" y="3035570"/>
            <a:ext cx="3553749" cy="1002050"/>
            <a:chOff x="1365605" y="2880361"/>
            <a:chExt cx="3553749" cy="1002050"/>
          </a:xfrm>
        </p:grpSpPr>
        <p:sp>
          <p:nvSpPr>
            <p:cNvPr id="35" name="椭圆 34"/>
            <p:cNvSpPr/>
            <p:nvPr/>
          </p:nvSpPr>
          <p:spPr>
            <a:xfrm>
              <a:off x="1365605" y="2880361"/>
              <a:ext cx="806096" cy="8060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sx="108000" sy="108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2</a:t>
              </a:r>
              <a:endParaRPr lang="zh-CN" altLang="en-US" sz="2400" dirty="0"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221179" y="2928304"/>
              <a:ext cx="26981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核心功能演示与</a:t>
              </a:r>
              <a:endParaRPr lang="en-US" altLang="zh-CN" sz="2800" b="1" dirty="0"/>
            </a:p>
            <a:p>
              <a:r>
                <a:rPr lang="zh-CN" altLang="en-US" sz="2800" b="1" dirty="0"/>
                <a:t>关键技术讲解</a:t>
              </a:r>
            </a:p>
          </p:txBody>
        </p:sp>
      </p:grpSp>
      <p:sp>
        <p:nvSpPr>
          <p:cNvPr id="42" name="矩形 41"/>
          <p:cNvSpPr/>
          <p:nvPr/>
        </p:nvSpPr>
        <p:spPr>
          <a:xfrm>
            <a:off x="3872460" y="1108224"/>
            <a:ext cx="981541" cy="4441642"/>
          </a:xfrm>
          <a:prstGeom prst="rect">
            <a:avLst/>
          </a:prstGeom>
        </p:spPr>
        <p:txBody>
          <a:bodyPr vert="eaVert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CONTEN</a:t>
            </a:r>
            <a:r>
              <a:rPr lang="en-US" altLang="zh-CN" sz="2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TS</a:t>
            </a:r>
            <a:endParaRPr lang="en-US" altLang="zh-CN" sz="3600" b="1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45" name="iconfont-11208-5297042"/>
          <p:cNvSpPr/>
          <p:nvPr/>
        </p:nvSpPr>
        <p:spPr>
          <a:xfrm>
            <a:off x="267970" y="254635"/>
            <a:ext cx="546735" cy="364490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0722716" y="6421225"/>
            <a:ext cx="1093905" cy="203200"/>
            <a:chOff x="2400300" y="-914400"/>
            <a:chExt cx="1093905" cy="203200"/>
          </a:xfrm>
        </p:grpSpPr>
        <p:sp>
          <p:nvSpPr>
            <p:cNvPr id="48" name="椭圆 47"/>
            <p:cNvSpPr/>
            <p:nvPr/>
          </p:nvSpPr>
          <p:spPr>
            <a:xfrm>
              <a:off x="2400300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845653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291005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2736977" y="568376"/>
            <a:ext cx="981541" cy="3528905"/>
          </a:xfrm>
          <a:prstGeom prst="rect">
            <a:avLst/>
          </a:prstGeom>
        </p:spPr>
        <p:txBody>
          <a:bodyPr vert="eaVert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2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 录</a:t>
            </a:r>
            <a:endParaRPr lang="en-US" altLang="zh-CN" sz="8000" b="1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4" y="0"/>
            <a:ext cx="12190111" cy="6858000"/>
          </a:xfrm>
          <a:prstGeom prst="rect">
            <a:avLst/>
          </a:prstGeom>
          <a:gradFill>
            <a:gsLst>
              <a:gs pos="77000">
                <a:schemeClr val="accent2">
                  <a:alpha val="0"/>
                </a:schemeClr>
              </a:gs>
              <a:gs pos="77000">
                <a:schemeClr val="accent2"/>
              </a:gs>
            </a:gsLst>
            <a:lin ang="0" scaled="1"/>
          </a:gradFill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6884324"/>
          </a:xfrm>
          <a:prstGeom prst="rect">
            <a:avLst/>
          </a:prstGeom>
          <a:gradFill>
            <a:gsLst>
              <a:gs pos="76000">
                <a:schemeClr val="bg1">
                  <a:alpha val="0"/>
                </a:schemeClr>
              </a:gs>
              <a:gs pos="63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-363418" y="-651026"/>
            <a:ext cx="8160051" cy="8160051"/>
          </a:xfrm>
          <a:prstGeom prst="ellipse">
            <a:avLst/>
          </a:prstGeom>
          <a:noFill/>
          <a:ln>
            <a:gradFill flip="none" rotWithShape="1">
              <a:gsLst>
                <a:gs pos="77000">
                  <a:schemeClr val="accent2">
                    <a:alpha val="0"/>
                  </a:schemeClr>
                </a:gs>
                <a:gs pos="77000">
                  <a:schemeClr val="accent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752" y="3043024"/>
            <a:ext cx="89425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600" spc="6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思源黑体" panose="020B0500000000000000" pitchFamily="34" charset="-122"/>
              </a:rPr>
              <a:t>感谢聆听</a:t>
            </a:r>
            <a:endParaRPr lang="zh-CN" altLang="en-US" sz="7600" spc="600" dirty="0">
              <a:solidFill>
                <a:schemeClr val="tx1">
                  <a:lumMod val="85000"/>
                  <a:lumOff val="1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6" name="任意多边形: 形状 17"/>
          <p:cNvSpPr/>
          <p:nvPr/>
        </p:nvSpPr>
        <p:spPr>
          <a:xfrm>
            <a:off x="6261100" y="0"/>
            <a:ext cx="5930900" cy="6894372"/>
          </a:xfrm>
          <a:custGeom>
            <a:avLst/>
            <a:gdLst>
              <a:gd name="connsiteX0" fmla="*/ 0 w 4934423"/>
              <a:gd name="connsiteY0" fmla="*/ 0 h 6858000"/>
              <a:gd name="connsiteX1" fmla="*/ 4934423 w 4934423"/>
              <a:gd name="connsiteY1" fmla="*/ 0 h 6858000"/>
              <a:gd name="connsiteX2" fmla="*/ 4934423 w 4934423"/>
              <a:gd name="connsiteY2" fmla="*/ 6858000 h 6858000"/>
              <a:gd name="connsiteX3" fmla="*/ 0 w 4934423"/>
              <a:gd name="connsiteY3" fmla="*/ 6858000 h 6858000"/>
              <a:gd name="connsiteX4" fmla="*/ 159373 w 4934423"/>
              <a:gd name="connsiteY4" fmla="*/ 6706052 h 6858000"/>
              <a:gd name="connsiteX5" fmla="*/ 1516772 w 4934423"/>
              <a:gd name="connsiteY5" fmla="*/ 3429000 h 6858000"/>
              <a:gd name="connsiteX6" fmla="*/ 159373 w 4934423"/>
              <a:gd name="connsiteY6" fmla="*/ 151948 h 6858000"/>
              <a:gd name="connsiteX7" fmla="*/ 0 w 4934423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34423" h="6858000">
                <a:moveTo>
                  <a:pt x="0" y="0"/>
                </a:moveTo>
                <a:lnTo>
                  <a:pt x="4934423" y="0"/>
                </a:lnTo>
                <a:lnTo>
                  <a:pt x="4934423" y="6858000"/>
                </a:lnTo>
                <a:lnTo>
                  <a:pt x="0" y="6858000"/>
                </a:lnTo>
                <a:lnTo>
                  <a:pt x="159373" y="6706052"/>
                </a:lnTo>
                <a:cubicBezTo>
                  <a:pt x="998044" y="5867381"/>
                  <a:pt x="1516772" y="4708769"/>
                  <a:pt x="1516772" y="3429000"/>
                </a:cubicBezTo>
                <a:cubicBezTo>
                  <a:pt x="1516772" y="2149232"/>
                  <a:pt x="998044" y="990619"/>
                  <a:pt x="159373" y="15194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6000"/>
                </a:schemeClr>
              </a:gs>
              <a:gs pos="71000">
                <a:schemeClr val="accent1">
                  <a:alpha val="95000"/>
                </a:schemeClr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8" name="iconfont-11208-5297042"/>
          <p:cNvSpPr/>
          <p:nvPr/>
        </p:nvSpPr>
        <p:spPr>
          <a:xfrm>
            <a:off x="240665" y="328295"/>
            <a:ext cx="546735" cy="364490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1" name="直角三角形 20"/>
          <p:cNvSpPr/>
          <p:nvPr/>
        </p:nvSpPr>
        <p:spPr>
          <a:xfrm rot="5400000" flipH="1" flipV="1">
            <a:off x="1738791" y="-1413562"/>
            <a:ext cx="6821630" cy="9747817"/>
          </a:xfrm>
          <a:prstGeom prst="rtTriangle">
            <a:avLst/>
          </a:prstGeom>
          <a:gradFill>
            <a:gsLst>
              <a:gs pos="43000">
                <a:schemeClr val="tx2">
                  <a:lumMod val="20000"/>
                  <a:lumOff val="80000"/>
                  <a:alpha val="0"/>
                </a:schemeClr>
              </a:gs>
              <a:gs pos="100000">
                <a:schemeClr val="tx2">
                  <a:lumMod val="20000"/>
                  <a:lumOff val="80000"/>
                  <a:alpha val="4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7878008" y="4267893"/>
            <a:ext cx="3923593" cy="2783672"/>
            <a:chOff x="4659892" y="3664499"/>
            <a:chExt cx="3923593" cy="2783672"/>
          </a:xfrm>
          <a:solidFill>
            <a:schemeClr val="lt1">
              <a:alpha val="14000"/>
            </a:schemeClr>
          </a:solidFill>
        </p:grpSpPr>
        <p:sp>
          <p:nvSpPr>
            <p:cNvPr id="22" name="íṥḷíďe"/>
            <p:cNvSpPr/>
            <p:nvPr/>
          </p:nvSpPr>
          <p:spPr bwMode="auto">
            <a:xfrm>
              <a:off x="4659892" y="3664499"/>
              <a:ext cx="2119058" cy="2783672"/>
            </a:xfrm>
            <a:custGeom>
              <a:avLst/>
              <a:gdLst>
                <a:gd name="T0" fmla="*/ 28 w 321"/>
                <a:gd name="T1" fmla="*/ 93 h 333"/>
                <a:gd name="T2" fmla="*/ 99 w 321"/>
                <a:gd name="T3" fmla="*/ 68 h 333"/>
                <a:gd name="T4" fmla="*/ 108 w 321"/>
                <a:gd name="T5" fmla="*/ 34 h 333"/>
                <a:gd name="T6" fmla="*/ 298 w 321"/>
                <a:gd name="T7" fmla="*/ 303 h 333"/>
                <a:gd name="T8" fmla="*/ 0 w 321"/>
                <a:gd name="T9" fmla="*/ 333 h 333"/>
                <a:gd name="T10" fmla="*/ 181 w 321"/>
                <a:gd name="T11" fmla="*/ 68 h 333"/>
                <a:gd name="T12" fmla="*/ 193 w 321"/>
                <a:gd name="T13" fmla="*/ 50 h 333"/>
                <a:gd name="T14" fmla="*/ 181 w 321"/>
                <a:gd name="T15" fmla="*/ 92 h 333"/>
                <a:gd name="T16" fmla="*/ 193 w 321"/>
                <a:gd name="T17" fmla="*/ 106 h 333"/>
                <a:gd name="T18" fmla="*/ 181 w 321"/>
                <a:gd name="T19" fmla="*/ 92 h 333"/>
                <a:gd name="T20" fmla="*/ 187 w 321"/>
                <a:gd name="T21" fmla="*/ 87 h 333"/>
                <a:gd name="T22" fmla="*/ 187 w 321"/>
                <a:gd name="T23" fmla="*/ 71 h 333"/>
                <a:gd name="T24" fmla="*/ 205 w 321"/>
                <a:gd name="T25" fmla="*/ 64 h 333"/>
                <a:gd name="T26" fmla="*/ 217 w 321"/>
                <a:gd name="T27" fmla="*/ 46 h 333"/>
                <a:gd name="T28" fmla="*/ 205 w 321"/>
                <a:gd name="T29" fmla="*/ 89 h 333"/>
                <a:gd name="T30" fmla="*/ 217 w 321"/>
                <a:gd name="T31" fmla="*/ 103 h 333"/>
                <a:gd name="T32" fmla="*/ 205 w 321"/>
                <a:gd name="T33" fmla="*/ 89 h 333"/>
                <a:gd name="T34" fmla="*/ 211 w 321"/>
                <a:gd name="T35" fmla="*/ 83 h 333"/>
                <a:gd name="T36" fmla="*/ 211 w 321"/>
                <a:gd name="T37" fmla="*/ 67 h 333"/>
                <a:gd name="T38" fmla="*/ 57 w 321"/>
                <a:gd name="T39" fmla="*/ 127 h 333"/>
                <a:gd name="T40" fmla="*/ 69 w 321"/>
                <a:gd name="T41" fmla="*/ 109 h 333"/>
                <a:gd name="T42" fmla="*/ 57 w 321"/>
                <a:gd name="T43" fmla="*/ 190 h 333"/>
                <a:gd name="T44" fmla="*/ 69 w 321"/>
                <a:gd name="T45" fmla="*/ 205 h 333"/>
                <a:gd name="T46" fmla="*/ 57 w 321"/>
                <a:gd name="T47" fmla="*/ 190 h 333"/>
                <a:gd name="T48" fmla="*/ 63 w 321"/>
                <a:gd name="T49" fmla="*/ 185 h 333"/>
                <a:gd name="T50" fmla="*/ 63 w 321"/>
                <a:gd name="T51" fmla="*/ 169 h 333"/>
                <a:gd name="T52" fmla="*/ 57 w 321"/>
                <a:gd name="T53" fmla="*/ 166 h 333"/>
                <a:gd name="T54" fmla="*/ 69 w 321"/>
                <a:gd name="T55" fmla="*/ 149 h 333"/>
                <a:gd name="T56" fmla="*/ 57 w 321"/>
                <a:gd name="T57" fmla="*/ 131 h 333"/>
                <a:gd name="T58" fmla="*/ 69 w 321"/>
                <a:gd name="T59" fmla="*/ 144 h 333"/>
                <a:gd name="T60" fmla="*/ 57 w 321"/>
                <a:gd name="T61" fmla="*/ 131 h 333"/>
                <a:gd name="T62" fmla="*/ 145 w 321"/>
                <a:gd name="T63" fmla="*/ 184 h 333"/>
                <a:gd name="T64" fmla="*/ 145 w 321"/>
                <a:gd name="T65" fmla="*/ 162 h 333"/>
                <a:gd name="T66" fmla="*/ 137 w 321"/>
                <a:gd name="T67" fmla="*/ 294 h 333"/>
                <a:gd name="T68" fmla="*/ 154 w 321"/>
                <a:gd name="T69" fmla="*/ 272 h 333"/>
                <a:gd name="T70" fmla="*/ 137 w 321"/>
                <a:gd name="T71" fmla="*/ 245 h 333"/>
                <a:gd name="T72" fmla="*/ 154 w 321"/>
                <a:gd name="T73" fmla="*/ 265 h 333"/>
                <a:gd name="T74" fmla="*/ 137 w 321"/>
                <a:gd name="T75" fmla="*/ 245 h 333"/>
                <a:gd name="T76" fmla="*/ 145 w 321"/>
                <a:gd name="T77" fmla="*/ 239 h 333"/>
                <a:gd name="T78" fmla="*/ 145 w 321"/>
                <a:gd name="T79" fmla="*/ 217 h 333"/>
                <a:gd name="T80" fmla="*/ 137 w 321"/>
                <a:gd name="T81" fmla="*/ 212 h 333"/>
                <a:gd name="T82" fmla="*/ 154 w 321"/>
                <a:gd name="T83" fmla="*/ 188 h 333"/>
                <a:gd name="T84" fmla="*/ 111 w 321"/>
                <a:gd name="T85" fmla="*/ 169 h 333"/>
                <a:gd name="T86" fmla="*/ 127 w 321"/>
                <a:gd name="T87" fmla="*/ 186 h 333"/>
                <a:gd name="T88" fmla="*/ 111 w 321"/>
                <a:gd name="T89" fmla="*/ 169 h 333"/>
                <a:gd name="T90" fmla="*/ 119 w 321"/>
                <a:gd name="T91" fmla="*/ 294 h 333"/>
                <a:gd name="T92" fmla="*/ 119 w 321"/>
                <a:gd name="T93" fmla="*/ 273 h 333"/>
                <a:gd name="T94" fmla="*/ 111 w 321"/>
                <a:gd name="T95" fmla="*/ 267 h 333"/>
                <a:gd name="T96" fmla="*/ 127 w 321"/>
                <a:gd name="T97" fmla="*/ 246 h 333"/>
                <a:gd name="T98" fmla="*/ 111 w 321"/>
                <a:gd name="T99" fmla="*/ 221 h 333"/>
                <a:gd name="T100" fmla="*/ 127 w 321"/>
                <a:gd name="T101" fmla="*/ 240 h 333"/>
                <a:gd name="T102" fmla="*/ 111 w 321"/>
                <a:gd name="T103" fmla="*/ 221 h 333"/>
                <a:gd name="T104" fmla="*/ 119 w 321"/>
                <a:gd name="T105" fmla="*/ 214 h 333"/>
                <a:gd name="T106" fmla="*/ 119 w 321"/>
                <a:gd name="T107" fmla="*/ 193 h 333"/>
                <a:gd name="T108" fmla="*/ 127 w 321"/>
                <a:gd name="T109" fmla="*/ 62 h 333"/>
                <a:gd name="T110" fmla="*/ 171 w 321"/>
                <a:gd name="T111" fmla="*/ 117 h 333"/>
                <a:gd name="T112" fmla="*/ 224 w 321"/>
                <a:gd name="T113" fmla="*/ 134 h 333"/>
                <a:gd name="T114" fmla="*/ 239 w 321"/>
                <a:gd name="T115" fmla="*/ 28 h 333"/>
                <a:gd name="T116" fmla="*/ 51 w 321"/>
                <a:gd name="T117" fmla="*/ 303 h 333"/>
                <a:gd name="T118" fmla="*/ 118 w 321"/>
                <a:gd name="T119" fmla="*/ 129 h 333"/>
                <a:gd name="T120" fmla="*/ 51 w 321"/>
                <a:gd name="T121" fmla="*/ 303 h 333"/>
                <a:gd name="T122" fmla="*/ 166 w 321"/>
                <a:gd name="T123" fmla="*/ 14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1" h="333">
                  <a:moveTo>
                    <a:pt x="0" y="303"/>
                  </a:moveTo>
                  <a:cubicBezTo>
                    <a:pt x="28" y="303"/>
                    <a:pt x="28" y="303"/>
                    <a:pt x="28" y="303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03"/>
                    <a:pt x="298" y="303"/>
                    <a:pt x="298" y="303"/>
                  </a:cubicBezTo>
                  <a:cubicBezTo>
                    <a:pt x="321" y="303"/>
                    <a:pt x="321" y="303"/>
                    <a:pt x="321" y="303"/>
                  </a:cubicBezTo>
                  <a:cubicBezTo>
                    <a:pt x="321" y="333"/>
                    <a:pt x="321" y="333"/>
                    <a:pt x="321" y="333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03"/>
                    <a:pt x="0" y="303"/>
                    <a:pt x="0" y="303"/>
                  </a:cubicBezTo>
                  <a:close/>
                  <a:moveTo>
                    <a:pt x="181" y="53"/>
                  </a:moveTo>
                  <a:cubicBezTo>
                    <a:pt x="181" y="58"/>
                    <a:pt x="181" y="63"/>
                    <a:pt x="181" y="68"/>
                  </a:cubicBezTo>
                  <a:cubicBezTo>
                    <a:pt x="183" y="68"/>
                    <a:pt x="185" y="67"/>
                    <a:pt x="187" y="67"/>
                  </a:cubicBezTo>
                  <a:cubicBezTo>
                    <a:pt x="189" y="67"/>
                    <a:pt x="191" y="66"/>
                    <a:pt x="193" y="66"/>
                  </a:cubicBezTo>
                  <a:cubicBezTo>
                    <a:pt x="193" y="61"/>
                    <a:pt x="193" y="55"/>
                    <a:pt x="193" y="50"/>
                  </a:cubicBezTo>
                  <a:cubicBezTo>
                    <a:pt x="191" y="51"/>
                    <a:pt x="189" y="51"/>
                    <a:pt x="187" y="52"/>
                  </a:cubicBezTo>
                  <a:cubicBezTo>
                    <a:pt x="185" y="52"/>
                    <a:pt x="183" y="53"/>
                    <a:pt x="181" y="53"/>
                  </a:cubicBezTo>
                  <a:close/>
                  <a:moveTo>
                    <a:pt x="181" y="92"/>
                  </a:moveTo>
                  <a:cubicBezTo>
                    <a:pt x="181" y="97"/>
                    <a:pt x="181" y="102"/>
                    <a:pt x="181" y="107"/>
                  </a:cubicBezTo>
                  <a:cubicBezTo>
                    <a:pt x="183" y="107"/>
                    <a:pt x="185" y="107"/>
                    <a:pt x="187" y="106"/>
                  </a:cubicBezTo>
                  <a:cubicBezTo>
                    <a:pt x="189" y="106"/>
                    <a:pt x="191" y="106"/>
                    <a:pt x="193" y="106"/>
                  </a:cubicBezTo>
                  <a:cubicBezTo>
                    <a:pt x="193" y="101"/>
                    <a:pt x="193" y="95"/>
                    <a:pt x="193" y="90"/>
                  </a:cubicBezTo>
                  <a:cubicBezTo>
                    <a:pt x="191" y="91"/>
                    <a:pt x="189" y="91"/>
                    <a:pt x="187" y="91"/>
                  </a:cubicBezTo>
                  <a:cubicBezTo>
                    <a:pt x="185" y="91"/>
                    <a:pt x="183" y="92"/>
                    <a:pt x="181" y="92"/>
                  </a:cubicBezTo>
                  <a:close/>
                  <a:moveTo>
                    <a:pt x="181" y="72"/>
                  </a:moveTo>
                  <a:cubicBezTo>
                    <a:pt x="181" y="77"/>
                    <a:pt x="181" y="83"/>
                    <a:pt x="181" y="88"/>
                  </a:cubicBezTo>
                  <a:cubicBezTo>
                    <a:pt x="183" y="87"/>
                    <a:pt x="185" y="87"/>
                    <a:pt x="187" y="87"/>
                  </a:cubicBezTo>
                  <a:cubicBezTo>
                    <a:pt x="189" y="86"/>
                    <a:pt x="191" y="86"/>
                    <a:pt x="193" y="86"/>
                  </a:cubicBezTo>
                  <a:cubicBezTo>
                    <a:pt x="193" y="80"/>
                    <a:pt x="193" y="75"/>
                    <a:pt x="193" y="70"/>
                  </a:cubicBezTo>
                  <a:cubicBezTo>
                    <a:pt x="191" y="71"/>
                    <a:pt x="189" y="71"/>
                    <a:pt x="187" y="71"/>
                  </a:cubicBezTo>
                  <a:cubicBezTo>
                    <a:pt x="185" y="72"/>
                    <a:pt x="183" y="72"/>
                    <a:pt x="181" y="72"/>
                  </a:cubicBezTo>
                  <a:close/>
                  <a:moveTo>
                    <a:pt x="205" y="49"/>
                  </a:moveTo>
                  <a:cubicBezTo>
                    <a:pt x="205" y="54"/>
                    <a:pt x="205" y="59"/>
                    <a:pt x="205" y="64"/>
                  </a:cubicBezTo>
                  <a:cubicBezTo>
                    <a:pt x="207" y="64"/>
                    <a:pt x="209" y="63"/>
                    <a:pt x="211" y="63"/>
                  </a:cubicBezTo>
                  <a:cubicBezTo>
                    <a:pt x="213" y="63"/>
                    <a:pt x="215" y="62"/>
                    <a:pt x="217" y="62"/>
                  </a:cubicBezTo>
                  <a:cubicBezTo>
                    <a:pt x="217" y="56"/>
                    <a:pt x="217" y="51"/>
                    <a:pt x="217" y="46"/>
                  </a:cubicBezTo>
                  <a:cubicBezTo>
                    <a:pt x="215" y="46"/>
                    <a:pt x="213" y="47"/>
                    <a:pt x="211" y="47"/>
                  </a:cubicBezTo>
                  <a:cubicBezTo>
                    <a:pt x="209" y="48"/>
                    <a:pt x="207" y="48"/>
                    <a:pt x="205" y="49"/>
                  </a:cubicBezTo>
                  <a:close/>
                  <a:moveTo>
                    <a:pt x="205" y="89"/>
                  </a:moveTo>
                  <a:cubicBezTo>
                    <a:pt x="205" y="94"/>
                    <a:pt x="205" y="99"/>
                    <a:pt x="205" y="104"/>
                  </a:cubicBezTo>
                  <a:cubicBezTo>
                    <a:pt x="207" y="104"/>
                    <a:pt x="209" y="104"/>
                    <a:pt x="211" y="104"/>
                  </a:cubicBezTo>
                  <a:cubicBezTo>
                    <a:pt x="213" y="104"/>
                    <a:pt x="215" y="103"/>
                    <a:pt x="217" y="103"/>
                  </a:cubicBezTo>
                  <a:cubicBezTo>
                    <a:pt x="217" y="98"/>
                    <a:pt x="217" y="92"/>
                    <a:pt x="217" y="87"/>
                  </a:cubicBezTo>
                  <a:cubicBezTo>
                    <a:pt x="215" y="87"/>
                    <a:pt x="213" y="88"/>
                    <a:pt x="211" y="88"/>
                  </a:cubicBezTo>
                  <a:cubicBezTo>
                    <a:pt x="209" y="88"/>
                    <a:pt x="207" y="89"/>
                    <a:pt x="205" y="89"/>
                  </a:cubicBezTo>
                  <a:close/>
                  <a:moveTo>
                    <a:pt x="205" y="69"/>
                  </a:moveTo>
                  <a:cubicBezTo>
                    <a:pt x="205" y="74"/>
                    <a:pt x="205" y="79"/>
                    <a:pt x="205" y="84"/>
                  </a:cubicBezTo>
                  <a:cubicBezTo>
                    <a:pt x="207" y="84"/>
                    <a:pt x="209" y="84"/>
                    <a:pt x="211" y="83"/>
                  </a:cubicBezTo>
                  <a:cubicBezTo>
                    <a:pt x="213" y="83"/>
                    <a:pt x="215" y="83"/>
                    <a:pt x="217" y="82"/>
                  </a:cubicBezTo>
                  <a:cubicBezTo>
                    <a:pt x="217" y="77"/>
                    <a:pt x="217" y="72"/>
                    <a:pt x="217" y="66"/>
                  </a:cubicBezTo>
                  <a:cubicBezTo>
                    <a:pt x="215" y="67"/>
                    <a:pt x="213" y="67"/>
                    <a:pt x="211" y="67"/>
                  </a:cubicBezTo>
                  <a:cubicBezTo>
                    <a:pt x="209" y="68"/>
                    <a:pt x="207" y="68"/>
                    <a:pt x="205" y="69"/>
                  </a:cubicBezTo>
                  <a:close/>
                  <a:moveTo>
                    <a:pt x="57" y="112"/>
                  </a:moveTo>
                  <a:cubicBezTo>
                    <a:pt x="57" y="117"/>
                    <a:pt x="57" y="122"/>
                    <a:pt x="57" y="127"/>
                  </a:cubicBezTo>
                  <a:cubicBezTo>
                    <a:pt x="59" y="126"/>
                    <a:pt x="61" y="126"/>
                    <a:pt x="63" y="126"/>
                  </a:cubicBezTo>
                  <a:cubicBezTo>
                    <a:pt x="65" y="125"/>
                    <a:pt x="67" y="125"/>
                    <a:pt x="69" y="124"/>
                  </a:cubicBezTo>
                  <a:cubicBezTo>
                    <a:pt x="69" y="119"/>
                    <a:pt x="69" y="114"/>
                    <a:pt x="69" y="109"/>
                  </a:cubicBezTo>
                  <a:cubicBezTo>
                    <a:pt x="67" y="109"/>
                    <a:pt x="65" y="110"/>
                    <a:pt x="63" y="110"/>
                  </a:cubicBezTo>
                  <a:cubicBezTo>
                    <a:pt x="61" y="111"/>
                    <a:pt x="59" y="111"/>
                    <a:pt x="57" y="112"/>
                  </a:cubicBezTo>
                  <a:close/>
                  <a:moveTo>
                    <a:pt x="57" y="190"/>
                  </a:moveTo>
                  <a:cubicBezTo>
                    <a:pt x="57" y="195"/>
                    <a:pt x="57" y="200"/>
                    <a:pt x="57" y="205"/>
                  </a:cubicBezTo>
                  <a:cubicBezTo>
                    <a:pt x="59" y="205"/>
                    <a:pt x="61" y="205"/>
                    <a:pt x="63" y="205"/>
                  </a:cubicBezTo>
                  <a:cubicBezTo>
                    <a:pt x="65" y="205"/>
                    <a:pt x="67" y="205"/>
                    <a:pt x="69" y="205"/>
                  </a:cubicBezTo>
                  <a:cubicBezTo>
                    <a:pt x="69" y="199"/>
                    <a:pt x="69" y="194"/>
                    <a:pt x="69" y="189"/>
                  </a:cubicBezTo>
                  <a:cubicBezTo>
                    <a:pt x="67" y="189"/>
                    <a:pt x="65" y="189"/>
                    <a:pt x="63" y="189"/>
                  </a:cubicBezTo>
                  <a:cubicBezTo>
                    <a:pt x="61" y="189"/>
                    <a:pt x="59" y="189"/>
                    <a:pt x="57" y="190"/>
                  </a:cubicBezTo>
                  <a:close/>
                  <a:moveTo>
                    <a:pt x="57" y="170"/>
                  </a:moveTo>
                  <a:cubicBezTo>
                    <a:pt x="57" y="175"/>
                    <a:pt x="57" y="180"/>
                    <a:pt x="57" y="185"/>
                  </a:cubicBezTo>
                  <a:cubicBezTo>
                    <a:pt x="59" y="185"/>
                    <a:pt x="61" y="185"/>
                    <a:pt x="63" y="185"/>
                  </a:cubicBezTo>
                  <a:cubicBezTo>
                    <a:pt x="65" y="184"/>
                    <a:pt x="67" y="184"/>
                    <a:pt x="69" y="184"/>
                  </a:cubicBezTo>
                  <a:cubicBezTo>
                    <a:pt x="69" y="179"/>
                    <a:pt x="69" y="174"/>
                    <a:pt x="69" y="169"/>
                  </a:cubicBezTo>
                  <a:cubicBezTo>
                    <a:pt x="67" y="169"/>
                    <a:pt x="65" y="169"/>
                    <a:pt x="63" y="169"/>
                  </a:cubicBezTo>
                  <a:cubicBezTo>
                    <a:pt x="61" y="169"/>
                    <a:pt x="59" y="170"/>
                    <a:pt x="57" y="170"/>
                  </a:cubicBezTo>
                  <a:close/>
                  <a:moveTo>
                    <a:pt x="57" y="150"/>
                  </a:moveTo>
                  <a:cubicBezTo>
                    <a:pt x="57" y="155"/>
                    <a:pt x="57" y="161"/>
                    <a:pt x="57" y="166"/>
                  </a:cubicBezTo>
                  <a:cubicBezTo>
                    <a:pt x="59" y="165"/>
                    <a:pt x="61" y="165"/>
                    <a:pt x="63" y="165"/>
                  </a:cubicBezTo>
                  <a:cubicBezTo>
                    <a:pt x="65" y="165"/>
                    <a:pt x="67" y="165"/>
                    <a:pt x="69" y="164"/>
                  </a:cubicBezTo>
                  <a:cubicBezTo>
                    <a:pt x="69" y="159"/>
                    <a:pt x="69" y="154"/>
                    <a:pt x="69" y="149"/>
                  </a:cubicBezTo>
                  <a:cubicBezTo>
                    <a:pt x="67" y="149"/>
                    <a:pt x="65" y="149"/>
                    <a:pt x="63" y="150"/>
                  </a:cubicBezTo>
                  <a:cubicBezTo>
                    <a:pt x="61" y="150"/>
                    <a:pt x="59" y="150"/>
                    <a:pt x="57" y="150"/>
                  </a:cubicBezTo>
                  <a:close/>
                  <a:moveTo>
                    <a:pt x="57" y="131"/>
                  </a:moveTo>
                  <a:cubicBezTo>
                    <a:pt x="57" y="136"/>
                    <a:pt x="57" y="141"/>
                    <a:pt x="57" y="146"/>
                  </a:cubicBezTo>
                  <a:cubicBezTo>
                    <a:pt x="59" y="146"/>
                    <a:pt x="61" y="145"/>
                    <a:pt x="63" y="145"/>
                  </a:cubicBezTo>
                  <a:cubicBezTo>
                    <a:pt x="65" y="145"/>
                    <a:pt x="67" y="144"/>
                    <a:pt x="69" y="144"/>
                  </a:cubicBezTo>
                  <a:cubicBezTo>
                    <a:pt x="69" y="139"/>
                    <a:pt x="69" y="134"/>
                    <a:pt x="69" y="129"/>
                  </a:cubicBezTo>
                  <a:cubicBezTo>
                    <a:pt x="67" y="129"/>
                    <a:pt x="65" y="129"/>
                    <a:pt x="63" y="130"/>
                  </a:cubicBezTo>
                  <a:cubicBezTo>
                    <a:pt x="61" y="130"/>
                    <a:pt x="59" y="131"/>
                    <a:pt x="57" y="131"/>
                  </a:cubicBezTo>
                  <a:close/>
                  <a:moveTo>
                    <a:pt x="137" y="164"/>
                  </a:moveTo>
                  <a:cubicBezTo>
                    <a:pt x="137" y="171"/>
                    <a:pt x="137" y="178"/>
                    <a:pt x="137" y="185"/>
                  </a:cubicBezTo>
                  <a:cubicBezTo>
                    <a:pt x="140" y="185"/>
                    <a:pt x="143" y="184"/>
                    <a:pt x="145" y="184"/>
                  </a:cubicBezTo>
                  <a:cubicBezTo>
                    <a:pt x="148" y="183"/>
                    <a:pt x="151" y="182"/>
                    <a:pt x="154" y="182"/>
                  </a:cubicBezTo>
                  <a:cubicBezTo>
                    <a:pt x="154" y="175"/>
                    <a:pt x="154" y="167"/>
                    <a:pt x="154" y="160"/>
                  </a:cubicBezTo>
                  <a:cubicBezTo>
                    <a:pt x="151" y="161"/>
                    <a:pt x="148" y="162"/>
                    <a:pt x="145" y="162"/>
                  </a:cubicBezTo>
                  <a:cubicBezTo>
                    <a:pt x="143" y="163"/>
                    <a:pt x="140" y="164"/>
                    <a:pt x="137" y="164"/>
                  </a:cubicBezTo>
                  <a:close/>
                  <a:moveTo>
                    <a:pt x="137" y="273"/>
                  </a:moveTo>
                  <a:cubicBezTo>
                    <a:pt x="137" y="280"/>
                    <a:pt x="137" y="287"/>
                    <a:pt x="137" y="294"/>
                  </a:cubicBezTo>
                  <a:cubicBezTo>
                    <a:pt x="140" y="294"/>
                    <a:pt x="143" y="294"/>
                    <a:pt x="145" y="294"/>
                  </a:cubicBezTo>
                  <a:cubicBezTo>
                    <a:pt x="148" y="294"/>
                    <a:pt x="151" y="294"/>
                    <a:pt x="154" y="294"/>
                  </a:cubicBezTo>
                  <a:cubicBezTo>
                    <a:pt x="154" y="287"/>
                    <a:pt x="154" y="279"/>
                    <a:pt x="154" y="272"/>
                  </a:cubicBezTo>
                  <a:cubicBezTo>
                    <a:pt x="151" y="272"/>
                    <a:pt x="148" y="272"/>
                    <a:pt x="145" y="273"/>
                  </a:cubicBezTo>
                  <a:cubicBezTo>
                    <a:pt x="143" y="273"/>
                    <a:pt x="140" y="273"/>
                    <a:pt x="137" y="273"/>
                  </a:cubicBezTo>
                  <a:close/>
                  <a:moveTo>
                    <a:pt x="137" y="245"/>
                  </a:moveTo>
                  <a:cubicBezTo>
                    <a:pt x="137" y="252"/>
                    <a:pt x="137" y="259"/>
                    <a:pt x="137" y="266"/>
                  </a:cubicBezTo>
                  <a:cubicBezTo>
                    <a:pt x="140" y="266"/>
                    <a:pt x="143" y="266"/>
                    <a:pt x="145" y="266"/>
                  </a:cubicBezTo>
                  <a:cubicBezTo>
                    <a:pt x="148" y="266"/>
                    <a:pt x="151" y="266"/>
                    <a:pt x="154" y="265"/>
                  </a:cubicBezTo>
                  <a:cubicBezTo>
                    <a:pt x="154" y="258"/>
                    <a:pt x="154" y="251"/>
                    <a:pt x="154" y="244"/>
                  </a:cubicBezTo>
                  <a:cubicBezTo>
                    <a:pt x="151" y="244"/>
                    <a:pt x="148" y="244"/>
                    <a:pt x="145" y="245"/>
                  </a:cubicBezTo>
                  <a:cubicBezTo>
                    <a:pt x="143" y="245"/>
                    <a:pt x="140" y="245"/>
                    <a:pt x="137" y="245"/>
                  </a:cubicBezTo>
                  <a:close/>
                  <a:moveTo>
                    <a:pt x="137" y="218"/>
                  </a:moveTo>
                  <a:cubicBezTo>
                    <a:pt x="137" y="225"/>
                    <a:pt x="137" y="232"/>
                    <a:pt x="137" y="239"/>
                  </a:cubicBezTo>
                  <a:cubicBezTo>
                    <a:pt x="140" y="239"/>
                    <a:pt x="143" y="239"/>
                    <a:pt x="145" y="239"/>
                  </a:cubicBezTo>
                  <a:cubicBezTo>
                    <a:pt x="148" y="238"/>
                    <a:pt x="151" y="238"/>
                    <a:pt x="154" y="238"/>
                  </a:cubicBezTo>
                  <a:cubicBezTo>
                    <a:pt x="154" y="230"/>
                    <a:pt x="154" y="223"/>
                    <a:pt x="154" y="216"/>
                  </a:cubicBezTo>
                  <a:cubicBezTo>
                    <a:pt x="151" y="216"/>
                    <a:pt x="148" y="217"/>
                    <a:pt x="145" y="217"/>
                  </a:cubicBezTo>
                  <a:cubicBezTo>
                    <a:pt x="143" y="218"/>
                    <a:pt x="140" y="218"/>
                    <a:pt x="137" y="218"/>
                  </a:cubicBezTo>
                  <a:close/>
                  <a:moveTo>
                    <a:pt x="137" y="191"/>
                  </a:moveTo>
                  <a:cubicBezTo>
                    <a:pt x="137" y="198"/>
                    <a:pt x="137" y="205"/>
                    <a:pt x="137" y="212"/>
                  </a:cubicBezTo>
                  <a:cubicBezTo>
                    <a:pt x="140" y="212"/>
                    <a:pt x="143" y="211"/>
                    <a:pt x="145" y="211"/>
                  </a:cubicBezTo>
                  <a:cubicBezTo>
                    <a:pt x="148" y="210"/>
                    <a:pt x="151" y="210"/>
                    <a:pt x="154" y="210"/>
                  </a:cubicBezTo>
                  <a:cubicBezTo>
                    <a:pt x="154" y="202"/>
                    <a:pt x="154" y="195"/>
                    <a:pt x="154" y="188"/>
                  </a:cubicBezTo>
                  <a:cubicBezTo>
                    <a:pt x="151" y="188"/>
                    <a:pt x="148" y="189"/>
                    <a:pt x="145" y="190"/>
                  </a:cubicBezTo>
                  <a:cubicBezTo>
                    <a:pt x="143" y="190"/>
                    <a:pt x="140" y="191"/>
                    <a:pt x="137" y="191"/>
                  </a:cubicBezTo>
                  <a:close/>
                  <a:moveTo>
                    <a:pt x="111" y="169"/>
                  </a:moveTo>
                  <a:cubicBezTo>
                    <a:pt x="111" y="176"/>
                    <a:pt x="111" y="183"/>
                    <a:pt x="111" y="189"/>
                  </a:cubicBezTo>
                  <a:cubicBezTo>
                    <a:pt x="113" y="189"/>
                    <a:pt x="116" y="188"/>
                    <a:pt x="119" y="188"/>
                  </a:cubicBezTo>
                  <a:cubicBezTo>
                    <a:pt x="121" y="187"/>
                    <a:pt x="124" y="187"/>
                    <a:pt x="127" y="186"/>
                  </a:cubicBezTo>
                  <a:cubicBezTo>
                    <a:pt x="127" y="179"/>
                    <a:pt x="127" y="172"/>
                    <a:pt x="127" y="165"/>
                  </a:cubicBezTo>
                  <a:cubicBezTo>
                    <a:pt x="124" y="166"/>
                    <a:pt x="121" y="166"/>
                    <a:pt x="119" y="167"/>
                  </a:cubicBezTo>
                  <a:cubicBezTo>
                    <a:pt x="116" y="168"/>
                    <a:pt x="113" y="168"/>
                    <a:pt x="111" y="169"/>
                  </a:cubicBezTo>
                  <a:close/>
                  <a:moveTo>
                    <a:pt x="111" y="274"/>
                  </a:moveTo>
                  <a:cubicBezTo>
                    <a:pt x="111" y="280"/>
                    <a:pt x="111" y="287"/>
                    <a:pt x="111" y="294"/>
                  </a:cubicBezTo>
                  <a:cubicBezTo>
                    <a:pt x="113" y="294"/>
                    <a:pt x="116" y="294"/>
                    <a:pt x="119" y="294"/>
                  </a:cubicBezTo>
                  <a:cubicBezTo>
                    <a:pt x="121" y="294"/>
                    <a:pt x="124" y="294"/>
                    <a:pt x="127" y="294"/>
                  </a:cubicBezTo>
                  <a:cubicBezTo>
                    <a:pt x="127" y="287"/>
                    <a:pt x="127" y="280"/>
                    <a:pt x="127" y="273"/>
                  </a:cubicBezTo>
                  <a:cubicBezTo>
                    <a:pt x="124" y="273"/>
                    <a:pt x="121" y="273"/>
                    <a:pt x="119" y="273"/>
                  </a:cubicBezTo>
                  <a:cubicBezTo>
                    <a:pt x="116" y="273"/>
                    <a:pt x="113" y="273"/>
                    <a:pt x="111" y="274"/>
                  </a:cubicBezTo>
                  <a:close/>
                  <a:moveTo>
                    <a:pt x="111" y="247"/>
                  </a:moveTo>
                  <a:cubicBezTo>
                    <a:pt x="111" y="254"/>
                    <a:pt x="111" y="260"/>
                    <a:pt x="111" y="267"/>
                  </a:cubicBezTo>
                  <a:cubicBezTo>
                    <a:pt x="113" y="267"/>
                    <a:pt x="116" y="267"/>
                    <a:pt x="119" y="267"/>
                  </a:cubicBezTo>
                  <a:cubicBezTo>
                    <a:pt x="121" y="267"/>
                    <a:pt x="124" y="266"/>
                    <a:pt x="127" y="266"/>
                  </a:cubicBezTo>
                  <a:cubicBezTo>
                    <a:pt x="127" y="259"/>
                    <a:pt x="127" y="252"/>
                    <a:pt x="127" y="246"/>
                  </a:cubicBezTo>
                  <a:cubicBezTo>
                    <a:pt x="124" y="246"/>
                    <a:pt x="121" y="246"/>
                    <a:pt x="119" y="246"/>
                  </a:cubicBezTo>
                  <a:cubicBezTo>
                    <a:pt x="116" y="246"/>
                    <a:pt x="113" y="247"/>
                    <a:pt x="111" y="247"/>
                  </a:cubicBezTo>
                  <a:close/>
                  <a:moveTo>
                    <a:pt x="111" y="221"/>
                  </a:moveTo>
                  <a:cubicBezTo>
                    <a:pt x="111" y="228"/>
                    <a:pt x="111" y="235"/>
                    <a:pt x="111" y="241"/>
                  </a:cubicBezTo>
                  <a:cubicBezTo>
                    <a:pt x="113" y="241"/>
                    <a:pt x="116" y="241"/>
                    <a:pt x="119" y="241"/>
                  </a:cubicBezTo>
                  <a:cubicBezTo>
                    <a:pt x="121" y="240"/>
                    <a:pt x="124" y="240"/>
                    <a:pt x="127" y="240"/>
                  </a:cubicBezTo>
                  <a:cubicBezTo>
                    <a:pt x="127" y="233"/>
                    <a:pt x="127" y="226"/>
                    <a:pt x="127" y="219"/>
                  </a:cubicBezTo>
                  <a:cubicBezTo>
                    <a:pt x="124" y="219"/>
                    <a:pt x="121" y="220"/>
                    <a:pt x="119" y="220"/>
                  </a:cubicBezTo>
                  <a:cubicBezTo>
                    <a:pt x="116" y="220"/>
                    <a:pt x="113" y="221"/>
                    <a:pt x="111" y="221"/>
                  </a:cubicBezTo>
                  <a:close/>
                  <a:moveTo>
                    <a:pt x="111" y="195"/>
                  </a:moveTo>
                  <a:cubicBezTo>
                    <a:pt x="111" y="202"/>
                    <a:pt x="111" y="208"/>
                    <a:pt x="111" y="215"/>
                  </a:cubicBezTo>
                  <a:cubicBezTo>
                    <a:pt x="113" y="215"/>
                    <a:pt x="116" y="214"/>
                    <a:pt x="119" y="214"/>
                  </a:cubicBezTo>
                  <a:cubicBezTo>
                    <a:pt x="121" y="214"/>
                    <a:pt x="124" y="213"/>
                    <a:pt x="127" y="213"/>
                  </a:cubicBezTo>
                  <a:cubicBezTo>
                    <a:pt x="127" y="206"/>
                    <a:pt x="127" y="199"/>
                    <a:pt x="127" y="192"/>
                  </a:cubicBezTo>
                  <a:cubicBezTo>
                    <a:pt x="124" y="192"/>
                    <a:pt x="121" y="193"/>
                    <a:pt x="119" y="193"/>
                  </a:cubicBezTo>
                  <a:cubicBezTo>
                    <a:pt x="116" y="194"/>
                    <a:pt x="113" y="194"/>
                    <a:pt x="111" y="195"/>
                  </a:cubicBezTo>
                  <a:close/>
                  <a:moveTo>
                    <a:pt x="122" y="63"/>
                  </a:moveTo>
                  <a:cubicBezTo>
                    <a:pt x="127" y="62"/>
                    <a:pt x="127" y="62"/>
                    <a:pt x="127" y="62"/>
                  </a:cubicBezTo>
                  <a:cubicBezTo>
                    <a:pt x="141" y="59"/>
                    <a:pt x="141" y="59"/>
                    <a:pt x="141" y="59"/>
                  </a:cubicBezTo>
                  <a:cubicBezTo>
                    <a:pt x="171" y="76"/>
                    <a:pt x="171" y="76"/>
                    <a:pt x="171" y="76"/>
                  </a:cubicBezTo>
                  <a:cubicBezTo>
                    <a:pt x="171" y="117"/>
                    <a:pt x="171" y="117"/>
                    <a:pt x="171" y="117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303"/>
                    <a:pt x="224" y="303"/>
                    <a:pt x="224" y="303"/>
                  </a:cubicBezTo>
                  <a:cubicBezTo>
                    <a:pt x="239" y="303"/>
                    <a:pt x="239" y="303"/>
                    <a:pt x="239" y="303"/>
                  </a:cubicBezTo>
                  <a:cubicBezTo>
                    <a:pt x="239" y="28"/>
                    <a:pt x="239" y="28"/>
                    <a:pt x="239" y="2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63"/>
                    <a:pt x="122" y="63"/>
                    <a:pt x="122" y="63"/>
                  </a:cubicBezTo>
                  <a:close/>
                  <a:moveTo>
                    <a:pt x="51" y="303"/>
                  </a:moveTo>
                  <a:cubicBezTo>
                    <a:pt x="76" y="303"/>
                    <a:pt x="76" y="303"/>
                    <a:pt x="76" y="303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118" y="129"/>
                    <a:pt x="118" y="129"/>
                    <a:pt x="118" y="129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1" y="303"/>
                    <a:pt x="51" y="303"/>
                    <a:pt x="51" y="303"/>
                  </a:cubicBezTo>
                  <a:close/>
                  <a:moveTo>
                    <a:pt x="98" y="303"/>
                  </a:moveTo>
                  <a:cubicBezTo>
                    <a:pt x="166" y="303"/>
                    <a:pt x="166" y="303"/>
                    <a:pt x="166" y="303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98" y="153"/>
                    <a:pt x="98" y="153"/>
                    <a:pt x="98" y="153"/>
                  </a:cubicBezTo>
                  <a:lnTo>
                    <a:pt x="98" y="303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ïṡḷidê"/>
            <p:cNvSpPr/>
            <p:nvPr/>
          </p:nvSpPr>
          <p:spPr bwMode="auto">
            <a:xfrm>
              <a:off x="6667755" y="4092450"/>
              <a:ext cx="1915730" cy="2203742"/>
            </a:xfrm>
            <a:custGeom>
              <a:avLst/>
              <a:gdLst>
                <a:gd name="T0" fmla="*/ 603 w 603"/>
                <a:gd name="T1" fmla="*/ 230 h 551"/>
                <a:gd name="T2" fmla="*/ 590 w 603"/>
                <a:gd name="T3" fmla="*/ 265 h 551"/>
                <a:gd name="T4" fmla="*/ 343 w 603"/>
                <a:gd name="T5" fmla="*/ 551 h 551"/>
                <a:gd name="T6" fmla="*/ 226 w 603"/>
                <a:gd name="T7" fmla="*/ 436 h 551"/>
                <a:gd name="T8" fmla="*/ 156 w 603"/>
                <a:gd name="T9" fmla="*/ 551 h 551"/>
                <a:gd name="T10" fmla="*/ 33 w 603"/>
                <a:gd name="T11" fmla="*/ 106 h 551"/>
                <a:gd name="T12" fmla="*/ 0 w 603"/>
                <a:gd name="T13" fmla="*/ 85 h 551"/>
                <a:gd name="T14" fmla="*/ 187 w 603"/>
                <a:gd name="T15" fmla="*/ 0 h 551"/>
                <a:gd name="T16" fmla="*/ 370 w 603"/>
                <a:gd name="T17" fmla="*/ 83 h 551"/>
                <a:gd name="T18" fmla="*/ 343 w 603"/>
                <a:gd name="T19" fmla="*/ 106 h 551"/>
                <a:gd name="T20" fmla="*/ 343 w 603"/>
                <a:gd name="T21" fmla="*/ 230 h 551"/>
                <a:gd name="T22" fmla="*/ 170 w 603"/>
                <a:gd name="T23" fmla="*/ 217 h 551"/>
                <a:gd name="T24" fmla="*/ 214 w 603"/>
                <a:gd name="T25" fmla="*/ 156 h 551"/>
                <a:gd name="T26" fmla="*/ 170 w 603"/>
                <a:gd name="T27" fmla="*/ 156 h 551"/>
                <a:gd name="T28" fmla="*/ 75 w 603"/>
                <a:gd name="T29" fmla="*/ 217 h 551"/>
                <a:gd name="T30" fmla="*/ 118 w 603"/>
                <a:gd name="T31" fmla="*/ 156 h 551"/>
                <a:gd name="T32" fmla="*/ 75 w 603"/>
                <a:gd name="T33" fmla="*/ 156 h 551"/>
                <a:gd name="T34" fmla="*/ 440 w 603"/>
                <a:gd name="T35" fmla="*/ 376 h 551"/>
                <a:gd name="T36" fmla="*/ 482 w 603"/>
                <a:gd name="T37" fmla="*/ 319 h 551"/>
                <a:gd name="T38" fmla="*/ 440 w 603"/>
                <a:gd name="T39" fmla="*/ 319 h 551"/>
                <a:gd name="T40" fmla="*/ 376 w 603"/>
                <a:gd name="T41" fmla="*/ 459 h 551"/>
                <a:gd name="T42" fmla="*/ 416 w 603"/>
                <a:gd name="T43" fmla="*/ 403 h 551"/>
                <a:gd name="T44" fmla="*/ 376 w 603"/>
                <a:gd name="T45" fmla="*/ 403 h 551"/>
                <a:gd name="T46" fmla="*/ 503 w 603"/>
                <a:gd name="T47" fmla="*/ 459 h 551"/>
                <a:gd name="T48" fmla="*/ 544 w 603"/>
                <a:gd name="T49" fmla="*/ 403 h 551"/>
                <a:gd name="T50" fmla="*/ 503 w 603"/>
                <a:gd name="T51" fmla="*/ 403 h 551"/>
                <a:gd name="T52" fmla="*/ 440 w 603"/>
                <a:gd name="T53" fmla="*/ 459 h 551"/>
                <a:gd name="T54" fmla="*/ 482 w 603"/>
                <a:gd name="T55" fmla="*/ 403 h 551"/>
                <a:gd name="T56" fmla="*/ 440 w 603"/>
                <a:gd name="T57" fmla="*/ 403 h 551"/>
                <a:gd name="T58" fmla="*/ 376 w 603"/>
                <a:gd name="T59" fmla="*/ 376 h 551"/>
                <a:gd name="T60" fmla="*/ 416 w 603"/>
                <a:gd name="T61" fmla="*/ 319 h 551"/>
                <a:gd name="T62" fmla="*/ 376 w 603"/>
                <a:gd name="T63" fmla="*/ 319 h 551"/>
                <a:gd name="T64" fmla="*/ 503 w 603"/>
                <a:gd name="T65" fmla="*/ 376 h 551"/>
                <a:gd name="T66" fmla="*/ 544 w 603"/>
                <a:gd name="T67" fmla="*/ 319 h 551"/>
                <a:gd name="T68" fmla="*/ 503 w 603"/>
                <a:gd name="T69" fmla="*/ 319 h 551"/>
                <a:gd name="T70" fmla="*/ 260 w 603"/>
                <a:gd name="T71" fmla="*/ 476 h 551"/>
                <a:gd name="T72" fmla="*/ 305 w 603"/>
                <a:gd name="T73" fmla="*/ 416 h 551"/>
                <a:gd name="T74" fmla="*/ 260 w 603"/>
                <a:gd name="T75" fmla="*/ 416 h 551"/>
                <a:gd name="T76" fmla="*/ 75 w 603"/>
                <a:gd name="T77" fmla="*/ 476 h 551"/>
                <a:gd name="T78" fmla="*/ 118 w 603"/>
                <a:gd name="T79" fmla="*/ 416 h 551"/>
                <a:gd name="T80" fmla="*/ 75 w 603"/>
                <a:gd name="T81" fmla="*/ 416 h 551"/>
                <a:gd name="T82" fmla="*/ 260 w 603"/>
                <a:gd name="T83" fmla="*/ 393 h 551"/>
                <a:gd name="T84" fmla="*/ 305 w 603"/>
                <a:gd name="T85" fmla="*/ 330 h 551"/>
                <a:gd name="T86" fmla="*/ 260 w 603"/>
                <a:gd name="T87" fmla="*/ 330 h 551"/>
                <a:gd name="T88" fmla="*/ 170 w 603"/>
                <a:gd name="T89" fmla="*/ 393 h 551"/>
                <a:gd name="T90" fmla="*/ 214 w 603"/>
                <a:gd name="T91" fmla="*/ 330 h 551"/>
                <a:gd name="T92" fmla="*/ 170 w 603"/>
                <a:gd name="T93" fmla="*/ 330 h 551"/>
                <a:gd name="T94" fmla="*/ 75 w 603"/>
                <a:gd name="T95" fmla="*/ 393 h 551"/>
                <a:gd name="T96" fmla="*/ 118 w 603"/>
                <a:gd name="T97" fmla="*/ 330 h 551"/>
                <a:gd name="T98" fmla="*/ 75 w 603"/>
                <a:gd name="T99" fmla="*/ 330 h 551"/>
                <a:gd name="T100" fmla="*/ 260 w 603"/>
                <a:gd name="T101" fmla="*/ 305 h 551"/>
                <a:gd name="T102" fmla="*/ 305 w 603"/>
                <a:gd name="T103" fmla="*/ 242 h 551"/>
                <a:gd name="T104" fmla="*/ 260 w 603"/>
                <a:gd name="T105" fmla="*/ 242 h 551"/>
                <a:gd name="T106" fmla="*/ 170 w 603"/>
                <a:gd name="T107" fmla="*/ 305 h 551"/>
                <a:gd name="T108" fmla="*/ 214 w 603"/>
                <a:gd name="T109" fmla="*/ 242 h 551"/>
                <a:gd name="T110" fmla="*/ 170 w 603"/>
                <a:gd name="T111" fmla="*/ 242 h 551"/>
                <a:gd name="T112" fmla="*/ 75 w 603"/>
                <a:gd name="T113" fmla="*/ 305 h 551"/>
                <a:gd name="T114" fmla="*/ 118 w 603"/>
                <a:gd name="T115" fmla="*/ 242 h 551"/>
                <a:gd name="T116" fmla="*/ 75 w 603"/>
                <a:gd name="T117" fmla="*/ 242 h 551"/>
                <a:gd name="T118" fmla="*/ 260 w 603"/>
                <a:gd name="T119" fmla="*/ 217 h 551"/>
                <a:gd name="T120" fmla="*/ 305 w 603"/>
                <a:gd name="T121" fmla="*/ 156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3" h="551">
                  <a:moveTo>
                    <a:pt x="343" y="230"/>
                  </a:moveTo>
                  <a:lnTo>
                    <a:pt x="603" y="230"/>
                  </a:lnTo>
                  <a:lnTo>
                    <a:pt x="603" y="265"/>
                  </a:lnTo>
                  <a:lnTo>
                    <a:pt x="590" y="265"/>
                  </a:lnTo>
                  <a:lnTo>
                    <a:pt x="590" y="551"/>
                  </a:lnTo>
                  <a:lnTo>
                    <a:pt x="343" y="551"/>
                  </a:lnTo>
                  <a:lnTo>
                    <a:pt x="226" y="551"/>
                  </a:lnTo>
                  <a:lnTo>
                    <a:pt x="226" y="436"/>
                  </a:lnTo>
                  <a:lnTo>
                    <a:pt x="156" y="436"/>
                  </a:lnTo>
                  <a:lnTo>
                    <a:pt x="156" y="551"/>
                  </a:lnTo>
                  <a:lnTo>
                    <a:pt x="33" y="551"/>
                  </a:lnTo>
                  <a:lnTo>
                    <a:pt x="33" y="106"/>
                  </a:lnTo>
                  <a:lnTo>
                    <a:pt x="0" y="106"/>
                  </a:lnTo>
                  <a:lnTo>
                    <a:pt x="0" y="85"/>
                  </a:lnTo>
                  <a:lnTo>
                    <a:pt x="71" y="54"/>
                  </a:lnTo>
                  <a:lnTo>
                    <a:pt x="187" y="0"/>
                  </a:lnTo>
                  <a:lnTo>
                    <a:pt x="303" y="54"/>
                  </a:lnTo>
                  <a:lnTo>
                    <a:pt x="370" y="83"/>
                  </a:lnTo>
                  <a:lnTo>
                    <a:pt x="370" y="106"/>
                  </a:lnTo>
                  <a:lnTo>
                    <a:pt x="343" y="106"/>
                  </a:lnTo>
                  <a:lnTo>
                    <a:pt x="343" y="230"/>
                  </a:lnTo>
                  <a:lnTo>
                    <a:pt x="343" y="230"/>
                  </a:lnTo>
                  <a:close/>
                  <a:moveTo>
                    <a:pt x="170" y="156"/>
                  </a:moveTo>
                  <a:lnTo>
                    <a:pt x="170" y="217"/>
                  </a:lnTo>
                  <a:lnTo>
                    <a:pt x="214" y="217"/>
                  </a:lnTo>
                  <a:lnTo>
                    <a:pt x="214" y="156"/>
                  </a:lnTo>
                  <a:lnTo>
                    <a:pt x="170" y="156"/>
                  </a:lnTo>
                  <a:lnTo>
                    <a:pt x="170" y="156"/>
                  </a:lnTo>
                  <a:close/>
                  <a:moveTo>
                    <a:pt x="75" y="156"/>
                  </a:moveTo>
                  <a:lnTo>
                    <a:pt x="75" y="217"/>
                  </a:lnTo>
                  <a:lnTo>
                    <a:pt x="118" y="217"/>
                  </a:lnTo>
                  <a:lnTo>
                    <a:pt x="118" y="156"/>
                  </a:lnTo>
                  <a:lnTo>
                    <a:pt x="75" y="156"/>
                  </a:lnTo>
                  <a:lnTo>
                    <a:pt x="75" y="156"/>
                  </a:lnTo>
                  <a:close/>
                  <a:moveTo>
                    <a:pt x="440" y="319"/>
                  </a:moveTo>
                  <a:lnTo>
                    <a:pt x="440" y="376"/>
                  </a:lnTo>
                  <a:lnTo>
                    <a:pt x="482" y="376"/>
                  </a:lnTo>
                  <a:lnTo>
                    <a:pt x="482" y="319"/>
                  </a:lnTo>
                  <a:lnTo>
                    <a:pt x="440" y="319"/>
                  </a:lnTo>
                  <a:lnTo>
                    <a:pt x="440" y="319"/>
                  </a:lnTo>
                  <a:close/>
                  <a:moveTo>
                    <a:pt x="376" y="403"/>
                  </a:moveTo>
                  <a:lnTo>
                    <a:pt x="376" y="459"/>
                  </a:lnTo>
                  <a:lnTo>
                    <a:pt x="416" y="459"/>
                  </a:lnTo>
                  <a:lnTo>
                    <a:pt x="416" y="403"/>
                  </a:lnTo>
                  <a:lnTo>
                    <a:pt x="376" y="403"/>
                  </a:lnTo>
                  <a:lnTo>
                    <a:pt x="376" y="403"/>
                  </a:lnTo>
                  <a:close/>
                  <a:moveTo>
                    <a:pt x="503" y="403"/>
                  </a:moveTo>
                  <a:lnTo>
                    <a:pt x="503" y="459"/>
                  </a:lnTo>
                  <a:lnTo>
                    <a:pt x="544" y="459"/>
                  </a:lnTo>
                  <a:lnTo>
                    <a:pt x="544" y="403"/>
                  </a:lnTo>
                  <a:lnTo>
                    <a:pt x="503" y="403"/>
                  </a:lnTo>
                  <a:lnTo>
                    <a:pt x="503" y="403"/>
                  </a:lnTo>
                  <a:close/>
                  <a:moveTo>
                    <a:pt x="440" y="403"/>
                  </a:moveTo>
                  <a:lnTo>
                    <a:pt x="440" y="459"/>
                  </a:lnTo>
                  <a:lnTo>
                    <a:pt x="482" y="459"/>
                  </a:lnTo>
                  <a:lnTo>
                    <a:pt x="482" y="403"/>
                  </a:lnTo>
                  <a:lnTo>
                    <a:pt x="440" y="403"/>
                  </a:lnTo>
                  <a:lnTo>
                    <a:pt x="440" y="403"/>
                  </a:lnTo>
                  <a:close/>
                  <a:moveTo>
                    <a:pt x="376" y="319"/>
                  </a:moveTo>
                  <a:lnTo>
                    <a:pt x="376" y="376"/>
                  </a:lnTo>
                  <a:lnTo>
                    <a:pt x="416" y="376"/>
                  </a:lnTo>
                  <a:lnTo>
                    <a:pt x="416" y="319"/>
                  </a:lnTo>
                  <a:lnTo>
                    <a:pt x="376" y="319"/>
                  </a:lnTo>
                  <a:lnTo>
                    <a:pt x="376" y="319"/>
                  </a:lnTo>
                  <a:close/>
                  <a:moveTo>
                    <a:pt x="503" y="319"/>
                  </a:moveTo>
                  <a:lnTo>
                    <a:pt x="503" y="376"/>
                  </a:lnTo>
                  <a:lnTo>
                    <a:pt x="544" y="376"/>
                  </a:lnTo>
                  <a:lnTo>
                    <a:pt x="544" y="319"/>
                  </a:lnTo>
                  <a:lnTo>
                    <a:pt x="503" y="319"/>
                  </a:lnTo>
                  <a:lnTo>
                    <a:pt x="503" y="319"/>
                  </a:lnTo>
                  <a:close/>
                  <a:moveTo>
                    <a:pt x="260" y="416"/>
                  </a:moveTo>
                  <a:lnTo>
                    <a:pt x="260" y="476"/>
                  </a:lnTo>
                  <a:lnTo>
                    <a:pt x="305" y="476"/>
                  </a:lnTo>
                  <a:lnTo>
                    <a:pt x="305" y="416"/>
                  </a:lnTo>
                  <a:lnTo>
                    <a:pt x="260" y="416"/>
                  </a:lnTo>
                  <a:lnTo>
                    <a:pt x="260" y="416"/>
                  </a:lnTo>
                  <a:close/>
                  <a:moveTo>
                    <a:pt x="75" y="416"/>
                  </a:moveTo>
                  <a:lnTo>
                    <a:pt x="75" y="476"/>
                  </a:lnTo>
                  <a:lnTo>
                    <a:pt x="118" y="476"/>
                  </a:lnTo>
                  <a:lnTo>
                    <a:pt x="118" y="416"/>
                  </a:lnTo>
                  <a:lnTo>
                    <a:pt x="75" y="416"/>
                  </a:lnTo>
                  <a:lnTo>
                    <a:pt x="75" y="416"/>
                  </a:lnTo>
                  <a:close/>
                  <a:moveTo>
                    <a:pt x="260" y="330"/>
                  </a:moveTo>
                  <a:lnTo>
                    <a:pt x="260" y="393"/>
                  </a:lnTo>
                  <a:lnTo>
                    <a:pt x="305" y="393"/>
                  </a:lnTo>
                  <a:lnTo>
                    <a:pt x="305" y="330"/>
                  </a:lnTo>
                  <a:lnTo>
                    <a:pt x="260" y="330"/>
                  </a:lnTo>
                  <a:lnTo>
                    <a:pt x="260" y="330"/>
                  </a:lnTo>
                  <a:close/>
                  <a:moveTo>
                    <a:pt x="170" y="330"/>
                  </a:moveTo>
                  <a:lnTo>
                    <a:pt x="170" y="393"/>
                  </a:lnTo>
                  <a:lnTo>
                    <a:pt x="214" y="393"/>
                  </a:lnTo>
                  <a:lnTo>
                    <a:pt x="214" y="330"/>
                  </a:lnTo>
                  <a:lnTo>
                    <a:pt x="170" y="330"/>
                  </a:lnTo>
                  <a:lnTo>
                    <a:pt x="170" y="330"/>
                  </a:lnTo>
                  <a:close/>
                  <a:moveTo>
                    <a:pt x="75" y="330"/>
                  </a:moveTo>
                  <a:lnTo>
                    <a:pt x="75" y="393"/>
                  </a:lnTo>
                  <a:lnTo>
                    <a:pt x="118" y="393"/>
                  </a:lnTo>
                  <a:lnTo>
                    <a:pt x="118" y="330"/>
                  </a:lnTo>
                  <a:lnTo>
                    <a:pt x="75" y="330"/>
                  </a:lnTo>
                  <a:lnTo>
                    <a:pt x="75" y="330"/>
                  </a:lnTo>
                  <a:close/>
                  <a:moveTo>
                    <a:pt x="260" y="242"/>
                  </a:moveTo>
                  <a:lnTo>
                    <a:pt x="260" y="305"/>
                  </a:lnTo>
                  <a:lnTo>
                    <a:pt x="305" y="305"/>
                  </a:lnTo>
                  <a:lnTo>
                    <a:pt x="305" y="242"/>
                  </a:lnTo>
                  <a:lnTo>
                    <a:pt x="260" y="242"/>
                  </a:lnTo>
                  <a:lnTo>
                    <a:pt x="260" y="242"/>
                  </a:lnTo>
                  <a:close/>
                  <a:moveTo>
                    <a:pt x="170" y="242"/>
                  </a:moveTo>
                  <a:lnTo>
                    <a:pt x="170" y="305"/>
                  </a:lnTo>
                  <a:lnTo>
                    <a:pt x="214" y="305"/>
                  </a:lnTo>
                  <a:lnTo>
                    <a:pt x="214" y="242"/>
                  </a:lnTo>
                  <a:lnTo>
                    <a:pt x="170" y="242"/>
                  </a:lnTo>
                  <a:lnTo>
                    <a:pt x="170" y="242"/>
                  </a:lnTo>
                  <a:close/>
                  <a:moveTo>
                    <a:pt x="75" y="242"/>
                  </a:moveTo>
                  <a:lnTo>
                    <a:pt x="75" y="305"/>
                  </a:lnTo>
                  <a:lnTo>
                    <a:pt x="118" y="305"/>
                  </a:lnTo>
                  <a:lnTo>
                    <a:pt x="118" y="242"/>
                  </a:lnTo>
                  <a:lnTo>
                    <a:pt x="75" y="242"/>
                  </a:lnTo>
                  <a:lnTo>
                    <a:pt x="75" y="242"/>
                  </a:lnTo>
                  <a:close/>
                  <a:moveTo>
                    <a:pt x="260" y="156"/>
                  </a:moveTo>
                  <a:lnTo>
                    <a:pt x="260" y="217"/>
                  </a:lnTo>
                  <a:lnTo>
                    <a:pt x="305" y="217"/>
                  </a:lnTo>
                  <a:lnTo>
                    <a:pt x="305" y="156"/>
                  </a:lnTo>
                  <a:lnTo>
                    <a:pt x="260" y="156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74752" y="6400887"/>
            <a:ext cx="1093905" cy="203200"/>
            <a:chOff x="2400300" y="-914400"/>
            <a:chExt cx="1093905" cy="203200"/>
          </a:xfrm>
        </p:grpSpPr>
        <p:sp>
          <p:nvSpPr>
            <p:cNvPr id="25" name="椭圆 24"/>
            <p:cNvSpPr/>
            <p:nvPr/>
          </p:nvSpPr>
          <p:spPr>
            <a:xfrm>
              <a:off x="2400300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845653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91005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PA_矩形 29"/>
          <p:cNvSpPr/>
          <p:nvPr>
            <p:custDataLst>
              <p:tags r:id="rId1"/>
            </p:custDataLst>
          </p:nvPr>
        </p:nvSpPr>
        <p:spPr>
          <a:xfrm>
            <a:off x="274752" y="2338541"/>
            <a:ext cx="7015945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THANK YOU FOR LISTENING</a:t>
            </a:r>
            <a:endParaRPr lang="en-US" altLang="zh-CN" sz="3200" spc="300" dirty="0">
              <a:solidFill>
                <a:schemeClr val="accent2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3" name="矩形: 圆角 19"/>
          <p:cNvSpPr/>
          <p:nvPr/>
        </p:nvSpPr>
        <p:spPr>
          <a:xfrm>
            <a:off x="369421" y="4539710"/>
            <a:ext cx="1735423" cy="3817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答辩人：季艾佳</a:t>
            </a:r>
            <a:endParaRPr lang="en-US" altLang="zh-CN" sz="11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4" name="矩形: 圆角 20"/>
          <p:cNvSpPr/>
          <p:nvPr/>
        </p:nvSpPr>
        <p:spPr>
          <a:xfrm>
            <a:off x="2393477" y="4539709"/>
            <a:ext cx="1323130" cy="38173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时间：</a:t>
            </a:r>
            <a:r>
              <a:rPr lang="en-US" altLang="zh-CN" sz="11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2026.1.4</a:t>
            </a:r>
          </a:p>
        </p:txBody>
      </p:sp>
      <p:sp>
        <p:nvSpPr>
          <p:cNvPr id="29" name="PA_矩形 29"/>
          <p:cNvSpPr/>
          <p:nvPr>
            <p:custDataLst>
              <p:tags r:id="rId2"/>
            </p:custDataLst>
          </p:nvPr>
        </p:nvSpPr>
        <p:spPr>
          <a:xfrm>
            <a:off x="11499030" y="236329"/>
            <a:ext cx="461665" cy="4302322"/>
          </a:xfrm>
          <a:prstGeom prst="rect">
            <a:avLst/>
          </a:prstGeom>
          <a:ln>
            <a:noFill/>
          </a:ln>
        </p:spPr>
        <p:txBody>
          <a:bodyPr vert="eaVert"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n-ea"/>
                <a:sym typeface="+mn-lt"/>
              </a:rPr>
              <a:t>允公允能  日新月异</a:t>
            </a:r>
            <a:endParaRPr lang="en-US" altLang="zh-CN" spc="3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+mn-ea"/>
              <a:sym typeface="思源黑体" panose="020B05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EC5986-86D5-A748-F619-53551BAF71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369421" y="859099"/>
            <a:ext cx="3256612" cy="127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 b="7963"/>
          <a:stretch>
            <a:fillRect/>
          </a:stretch>
        </p:blipFill>
        <p:spPr>
          <a:xfrm flipH="1">
            <a:off x="943" y="856036"/>
            <a:ext cx="12190111" cy="52224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4" y="856036"/>
            <a:ext cx="12191998" cy="5222402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93000"/>
                </a:schemeClr>
              </a:gs>
              <a:gs pos="75000">
                <a:schemeClr val="accent1">
                  <a:alpha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43997" y="2789044"/>
            <a:ext cx="6842248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项目整体框架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088828" y="2067417"/>
            <a:ext cx="195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PART-01</a:t>
            </a:r>
            <a:endParaRPr lang="zh-CN" altLang="en-US" sz="3200" dirty="0">
              <a:solidFill>
                <a:schemeClr val="accent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0853" y="3970584"/>
            <a:ext cx="461404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rPr>
              <a:t>Project Overall Framework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0722716" y="6421225"/>
            <a:ext cx="1093905" cy="203200"/>
            <a:chOff x="2400300" y="-914400"/>
            <a:chExt cx="1093905" cy="203200"/>
          </a:xfrm>
        </p:grpSpPr>
        <p:sp>
          <p:nvSpPr>
            <p:cNvPr id="19" name="椭圆 18"/>
            <p:cNvSpPr/>
            <p:nvPr/>
          </p:nvSpPr>
          <p:spPr>
            <a:xfrm>
              <a:off x="2400300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845653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291005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A21991A-22D5-AC05-CC43-39AF6E4C3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18" y="1695450"/>
            <a:ext cx="3883544" cy="3879095"/>
          </a:xfrm>
          <a:prstGeom prst="rect">
            <a:avLst/>
          </a:prstGeom>
        </p:spPr>
      </p:pic>
      <p:sp>
        <p:nvSpPr>
          <p:cNvPr id="4" name="iconfont-11208-5297042">
            <a:extLst>
              <a:ext uri="{FF2B5EF4-FFF2-40B4-BE49-F238E27FC236}">
                <a16:creationId xmlns:a16="http://schemas.microsoft.com/office/drawing/2014/main" id="{E2C02F8C-22C7-C6E6-C45F-0DA6F74B7365}"/>
              </a:ext>
            </a:extLst>
          </p:cNvPr>
          <p:cNvSpPr/>
          <p:nvPr/>
        </p:nvSpPr>
        <p:spPr>
          <a:xfrm>
            <a:off x="240665" y="328295"/>
            <a:ext cx="546735" cy="364490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99289" y="258436"/>
            <a:ext cx="4355770" cy="747653"/>
            <a:chOff x="363500" y="173190"/>
            <a:chExt cx="4355770" cy="747653"/>
          </a:xfrm>
        </p:grpSpPr>
        <p:sp>
          <p:nvSpPr>
            <p:cNvPr id="33" name="TextBox 55"/>
            <p:cNvSpPr txBox="1"/>
            <p:nvPr/>
          </p:nvSpPr>
          <p:spPr>
            <a:xfrm>
              <a:off x="1053110" y="223027"/>
              <a:ext cx="2524861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项目整体框架</a:t>
              </a:r>
            </a:p>
          </p:txBody>
        </p:sp>
        <p:sp>
          <p:nvSpPr>
            <p:cNvPr id="34" name="TextBox 55"/>
            <p:cNvSpPr txBox="1"/>
            <p:nvPr/>
          </p:nvSpPr>
          <p:spPr>
            <a:xfrm>
              <a:off x="1053110" y="605382"/>
              <a:ext cx="3666160" cy="315461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Project Overall Framework</a:t>
              </a:r>
            </a:p>
          </p:txBody>
        </p:sp>
        <p:sp>
          <p:nvSpPr>
            <p:cNvPr id="35" name="椭圆 34"/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01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7873C00-2CA4-CE92-0523-CEF6499BA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B9D008-39CC-D877-E84E-7AB007CC29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22A5048-7D27-5F5B-5C76-8ABDF02B87C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2" b="8452"/>
          <a:stretch>
            <a:fillRect/>
          </a:stretch>
        </p:blipFill>
        <p:spPr>
          <a:xfrm>
            <a:off x="996059" y="1037897"/>
            <a:ext cx="9752453" cy="5318843"/>
          </a:xfrm>
          <a:prstGeom prst="round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86" b="7963"/>
          <a:stretch>
            <a:fillRect/>
          </a:stretch>
        </p:blipFill>
        <p:spPr>
          <a:xfrm flipH="1">
            <a:off x="943" y="856036"/>
            <a:ext cx="12190111" cy="522240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4" y="856036"/>
            <a:ext cx="12191998" cy="5222402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93000"/>
                </a:schemeClr>
              </a:gs>
              <a:gs pos="75000">
                <a:schemeClr val="accent1">
                  <a:alpha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43997" y="2652192"/>
            <a:ext cx="6842248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核心功能演示与</a:t>
            </a:r>
          </a:p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关键技术讲解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088828" y="2067417"/>
            <a:ext cx="195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PART-02</a:t>
            </a:r>
            <a:endParaRPr lang="zh-CN" altLang="en-US" sz="3200" dirty="0">
              <a:solidFill>
                <a:schemeClr val="accent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6" name="iconfont-11208-5297042"/>
          <p:cNvSpPr/>
          <p:nvPr/>
        </p:nvSpPr>
        <p:spPr>
          <a:xfrm>
            <a:off x="240665" y="328295"/>
            <a:ext cx="546735" cy="364490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0722716" y="6421225"/>
            <a:ext cx="1093905" cy="203200"/>
            <a:chOff x="2400300" y="-914400"/>
            <a:chExt cx="1093905" cy="203200"/>
          </a:xfrm>
        </p:grpSpPr>
        <p:sp>
          <p:nvSpPr>
            <p:cNvPr id="19" name="椭圆 18"/>
            <p:cNvSpPr/>
            <p:nvPr/>
          </p:nvSpPr>
          <p:spPr>
            <a:xfrm>
              <a:off x="2400300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845653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291005" y="-914400"/>
              <a:ext cx="203200" cy="2032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5DCD27A-D7F4-65E4-1EF9-A948AC8C3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18" y="1695450"/>
            <a:ext cx="3883544" cy="3879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7A24F-C785-5191-B208-8641D7A0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>
            <a:extLst>
              <a:ext uri="{FF2B5EF4-FFF2-40B4-BE49-F238E27FC236}">
                <a16:creationId xmlns:a16="http://schemas.microsoft.com/office/drawing/2014/main" id="{31B696ED-CDD3-FE8A-E55F-D3D3971ED7BC}"/>
              </a:ext>
            </a:extLst>
          </p:cNvPr>
          <p:cNvGrpSpPr/>
          <p:nvPr/>
        </p:nvGrpSpPr>
        <p:grpSpPr>
          <a:xfrm>
            <a:off x="199289" y="258436"/>
            <a:ext cx="5067655" cy="627100"/>
            <a:chOff x="363500" y="173190"/>
            <a:chExt cx="5067655" cy="627100"/>
          </a:xfrm>
        </p:grpSpPr>
        <p:sp>
          <p:nvSpPr>
            <p:cNvPr id="33" name="TextBox 55">
              <a:extLst>
                <a:ext uri="{FF2B5EF4-FFF2-40B4-BE49-F238E27FC236}">
                  <a16:creationId xmlns:a16="http://schemas.microsoft.com/office/drawing/2014/main" id="{79990302-F329-6086-3F8E-081CC1D78B78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AF11544-2C23-0E8D-53F6-75BCD82ACE62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2B1510F-74CB-695F-A59F-2B5F30BA1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1CEBB7-EB62-0E3C-D46C-9C1F171934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sp>
        <p:nvSpPr>
          <p:cNvPr id="2" name="TextBox 55">
            <a:extLst>
              <a:ext uri="{FF2B5EF4-FFF2-40B4-BE49-F238E27FC236}">
                <a16:creationId xmlns:a16="http://schemas.microsoft.com/office/drawing/2014/main" id="{7518A223-949D-1964-EC8B-DB583253A67F}"/>
              </a:ext>
            </a:extLst>
          </p:cNvPr>
          <p:cNvSpPr txBox="1"/>
          <p:nvPr/>
        </p:nvSpPr>
        <p:spPr>
          <a:xfrm>
            <a:off x="261317" y="1017827"/>
            <a:ext cx="2694051" cy="50012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MVC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设计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137B17F-A3E5-67A7-90BD-04B649751969}"/>
              </a:ext>
            </a:extLst>
          </p:cNvPr>
          <p:cNvGrpSpPr/>
          <p:nvPr/>
        </p:nvGrpSpPr>
        <p:grpSpPr>
          <a:xfrm>
            <a:off x="512839" y="1650245"/>
            <a:ext cx="2723956" cy="1228220"/>
            <a:chOff x="1142113" y="1843676"/>
            <a:chExt cx="2723956" cy="1228220"/>
          </a:xfrm>
        </p:grpSpPr>
        <p:sp>
          <p:nvSpPr>
            <p:cNvPr id="28" name="ïṧ1îdè">
              <a:extLst>
                <a:ext uri="{FF2B5EF4-FFF2-40B4-BE49-F238E27FC236}">
                  <a16:creationId xmlns:a16="http://schemas.microsoft.com/office/drawing/2014/main" id="{1071CEAF-E197-0AA5-06BB-FEFCF03CF936}"/>
                </a:ext>
              </a:extLst>
            </p:cNvPr>
            <p:cNvSpPr/>
            <p:nvPr/>
          </p:nvSpPr>
          <p:spPr>
            <a:xfrm>
              <a:off x="1142113" y="1843676"/>
              <a:ext cx="2723956" cy="1228220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9" name="i$ḷïḑè">
              <a:extLst>
                <a:ext uri="{FF2B5EF4-FFF2-40B4-BE49-F238E27FC236}">
                  <a16:creationId xmlns:a16="http://schemas.microsoft.com/office/drawing/2014/main" id="{6348FF9B-1CE3-6BFE-8320-A9D79EC8D0C0}"/>
                </a:ext>
              </a:extLst>
            </p:cNvPr>
            <p:cNvSpPr txBox="1"/>
            <p:nvPr/>
          </p:nvSpPr>
          <p:spPr bwMode="auto">
            <a:xfrm>
              <a:off x="1145058" y="1982506"/>
              <a:ext cx="2718063" cy="46402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 dirty="0"/>
                <a:t>Model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sp>
          <p:nvSpPr>
            <p:cNvPr id="30" name="íṩľïďé">
              <a:extLst>
                <a:ext uri="{FF2B5EF4-FFF2-40B4-BE49-F238E27FC236}">
                  <a16:creationId xmlns:a16="http://schemas.microsoft.com/office/drawing/2014/main" id="{47B1FB8D-A0AD-1E27-D8D2-7E11FA271DDD}"/>
                </a:ext>
              </a:extLst>
            </p:cNvPr>
            <p:cNvSpPr txBox="1"/>
            <p:nvPr/>
          </p:nvSpPr>
          <p:spPr bwMode="auto">
            <a:xfrm>
              <a:off x="1145058" y="2451421"/>
              <a:ext cx="2718063" cy="5561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zh-CN" b="1" dirty="0"/>
                <a:t>数据存储</a:t>
              </a:r>
              <a:r>
                <a:rPr lang="zh-CN" altLang="en-US" b="1" dirty="0"/>
                <a:t>、</a:t>
              </a:r>
              <a:r>
                <a:rPr lang="zh-CN" altLang="zh-CN" b="1" dirty="0"/>
                <a:t>游戏规则</a:t>
              </a:r>
              <a:endParaRPr lang="en-US" altLang="zh-CN" b="1" dirty="0"/>
            </a:p>
            <a:p>
              <a:pPr lvl="0" algn="ctr">
                <a:lnSpc>
                  <a:spcPct val="120000"/>
                </a:lnSpc>
              </a:pPr>
              <a:r>
                <a:rPr lang="zh-CN" altLang="zh-CN" b="1" dirty="0"/>
                <a:t>历史管理</a:t>
              </a:r>
              <a:r>
                <a:rPr lang="zh-CN" altLang="en-US" b="1" dirty="0"/>
                <a:t>、</a:t>
              </a:r>
              <a:r>
                <a:rPr lang="zh-CN" altLang="zh-CN" b="1" dirty="0"/>
                <a:t>状态维护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057FC40-E5B9-D075-05C3-469480898561}"/>
              </a:ext>
            </a:extLst>
          </p:cNvPr>
          <p:cNvGrpSpPr/>
          <p:nvPr/>
        </p:nvGrpSpPr>
        <p:grpSpPr>
          <a:xfrm>
            <a:off x="509891" y="3290284"/>
            <a:ext cx="2723956" cy="1228220"/>
            <a:chOff x="1142113" y="1843676"/>
            <a:chExt cx="2723956" cy="1228220"/>
          </a:xfrm>
        </p:grpSpPr>
        <p:sp>
          <p:nvSpPr>
            <p:cNvPr id="39" name="ïṧ1îdè">
              <a:extLst>
                <a:ext uri="{FF2B5EF4-FFF2-40B4-BE49-F238E27FC236}">
                  <a16:creationId xmlns:a16="http://schemas.microsoft.com/office/drawing/2014/main" id="{05F05FC0-43A9-C0D8-232A-EE3B9B432580}"/>
                </a:ext>
              </a:extLst>
            </p:cNvPr>
            <p:cNvSpPr/>
            <p:nvPr/>
          </p:nvSpPr>
          <p:spPr>
            <a:xfrm>
              <a:off x="1142113" y="1843676"/>
              <a:ext cx="2723956" cy="1228220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0" name="i$ḷïḑè">
              <a:extLst>
                <a:ext uri="{FF2B5EF4-FFF2-40B4-BE49-F238E27FC236}">
                  <a16:creationId xmlns:a16="http://schemas.microsoft.com/office/drawing/2014/main" id="{A3377BEA-67B9-3FB0-FD05-97833ECBA57F}"/>
                </a:ext>
              </a:extLst>
            </p:cNvPr>
            <p:cNvSpPr txBox="1"/>
            <p:nvPr/>
          </p:nvSpPr>
          <p:spPr bwMode="auto">
            <a:xfrm>
              <a:off x="1145058" y="1982506"/>
              <a:ext cx="2718063" cy="46402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 dirty="0"/>
                <a:t>View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sp>
          <p:nvSpPr>
            <p:cNvPr id="41" name="íṩľïďé">
              <a:extLst>
                <a:ext uri="{FF2B5EF4-FFF2-40B4-BE49-F238E27FC236}">
                  <a16:creationId xmlns:a16="http://schemas.microsoft.com/office/drawing/2014/main" id="{C60B369B-F862-3204-7838-00446C327011}"/>
                </a:ext>
              </a:extLst>
            </p:cNvPr>
            <p:cNvSpPr txBox="1"/>
            <p:nvPr/>
          </p:nvSpPr>
          <p:spPr bwMode="auto">
            <a:xfrm>
              <a:off x="1236488" y="2472408"/>
              <a:ext cx="2535202" cy="5561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zh-CN" b="1" dirty="0"/>
                <a:t>界面框架</a:t>
              </a:r>
              <a:r>
                <a:rPr lang="zh-CN" altLang="en-US" b="1" dirty="0"/>
                <a:t>、</a:t>
              </a:r>
              <a:r>
                <a:rPr lang="zh-CN" altLang="zh-CN" b="1" dirty="0"/>
                <a:t>棋盘绘制</a:t>
              </a:r>
              <a:endParaRPr lang="en-US" altLang="zh-CN" b="1" dirty="0"/>
            </a:p>
            <a:p>
              <a:pPr lvl="0" algn="ctr">
                <a:lnSpc>
                  <a:spcPct val="120000"/>
                </a:lnSpc>
              </a:pPr>
              <a:r>
                <a:rPr lang="zh-CN" altLang="zh-CN" b="1" dirty="0"/>
                <a:t>控制组件</a:t>
              </a:r>
              <a:r>
                <a:rPr lang="zh-CN" altLang="en-US" b="1" dirty="0"/>
                <a:t>、</a:t>
              </a:r>
              <a:r>
                <a:rPr lang="zh-CN" altLang="zh-CN" b="1" dirty="0"/>
                <a:t>特殊效果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1794429-F2A7-4030-2E6D-F4E8F37910ED}"/>
              </a:ext>
            </a:extLst>
          </p:cNvPr>
          <p:cNvGrpSpPr/>
          <p:nvPr/>
        </p:nvGrpSpPr>
        <p:grpSpPr>
          <a:xfrm>
            <a:off x="512839" y="4996229"/>
            <a:ext cx="2723956" cy="1228220"/>
            <a:chOff x="1142113" y="1843676"/>
            <a:chExt cx="2723956" cy="1228220"/>
          </a:xfrm>
        </p:grpSpPr>
        <p:sp>
          <p:nvSpPr>
            <p:cNvPr id="43" name="ïṧ1îdè">
              <a:extLst>
                <a:ext uri="{FF2B5EF4-FFF2-40B4-BE49-F238E27FC236}">
                  <a16:creationId xmlns:a16="http://schemas.microsoft.com/office/drawing/2014/main" id="{EDC23D09-66F6-7CC2-2F94-21508D505345}"/>
                </a:ext>
              </a:extLst>
            </p:cNvPr>
            <p:cNvSpPr/>
            <p:nvPr/>
          </p:nvSpPr>
          <p:spPr>
            <a:xfrm>
              <a:off x="1142113" y="1843676"/>
              <a:ext cx="2723956" cy="1228220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4" name="i$ḷïḑè">
              <a:extLst>
                <a:ext uri="{FF2B5EF4-FFF2-40B4-BE49-F238E27FC236}">
                  <a16:creationId xmlns:a16="http://schemas.microsoft.com/office/drawing/2014/main" id="{32BC884E-55F0-5546-E7E7-427187BD27FC}"/>
                </a:ext>
              </a:extLst>
            </p:cNvPr>
            <p:cNvSpPr txBox="1"/>
            <p:nvPr/>
          </p:nvSpPr>
          <p:spPr bwMode="auto">
            <a:xfrm>
              <a:off x="1145058" y="1982506"/>
              <a:ext cx="2718063" cy="46402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b="1" dirty="0"/>
                <a:t>Controller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sp>
          <p:nvSpPr>
            <p:cNvPr id="45" name="íṩľïďé">
              <a:extLst>
                <a:ext uri="{FF2B5EF4-FFF2-40B4-BE49-F238E27FC236}">
                  <a16:creationId xmlns:a16="http://schemas.microsoft.com/office/drawing/2014/main" id="{31813518-E27A-97FB-BF2A-DE2639F7A890}"/>
                </a:ext>
              </a:extLst>
            </p:cNvPr>
            <p:cNvSpPr txBox="1"/>
            <p:nvPr/>
          </p:nvSpPr>
          <p:spPr bwMode="auto">
            <a:xfrm>
              <a:off x="1145058" y="2451421"/>
              <a:ext cx="2718063" cy="5561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zh-CN" b="1" dirty="0"/>
                <a:t>事件处理</a:t>
              </a:r>
              <a:r>
                <a:rPr lang="zh-CN" altLang="en-US" b="1" dirty="0"/>
                <a:t>、</a:t>
              </a:r>
              <a:r>
                <a:rPr lang="zh-CN" altLang="zh-CN" b="1" dirty="0"/>
                <a:t>流程控制</a:t>
              </a:r>
              <a:endParaRPr lang="en-US" altLang="zh-CN" b="1" dirty="0"/>
            </a:p>
            <a:p>
              <a:pPr lvl="0" algn="ctr">
                <a:lnSpc>
                  <a:spcPct val="120000"/>
                </a:lnSpc>
              </a:pPr>
              <a:r>
                <a:rPr lang="zh-CN" altLang="zh-CN" b="1" dirty="0"/>
                <a:t>模块协调</a:t>
              </a:r>
              <a:r>
                <a:rPr lang="zh-CN" altLang="en-US" b="1" dirty="0"/>
                <a:t>、</a:t>
              </a:r>
              <a:r>
                <a:rPr lang="zh-CN" altLang="zh-CN" b="1" dirty="0"/>
                <a:t>状态管理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3BDF44C6-DF60-D518-5CEF-8F6031F4B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 t="5503" r="2678" b="7580"/>
          <a:stretch>
            <a:fillRect/>
          </a:stretch>
        </p:blipFill>
        <p:spPr>
          <a:xfrm>
            <a:off x="3995927" y="780615"/>
            <a:ext cx="6775705" cy="5576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67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813E3-B6A0-A196-E64C-2C9B45110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6F123F-0979-6149-AD79-76A0E4CDC6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BA937A-ED6E-90F2-C0F0-EA407C161B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sp>
        <p:nvSpPr>
          <p:cNvPr id="2" name="TextBox 55">
            <a:extLst>
              <a:ext uri="{FF2B5EF4-FFF2-40B4-BE49-F238E27FC236}">
                <a16:creationId xmlns:a16="http://schemas.microsoft.com/office/drawing/2014/main" id="{3F7FF841-A63C-A2FD-955A-1BA98ADC644B}"/>
              </a:ext>
            </a:extLst>
          </p:cNvPr>
          <p:cNvSpPr txBox="1"/>
          <p:nvPr/>
        </p:nvSpPr>
        <p:spPr>
          <a:xfrm>
            <a:off x="261317" y="1017827"/>
            <a:ext cx="2694051" cy="50012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）开始界面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6" name="图片 5" descr="穿着制服的人&#10;&#10;AI 生成的内容可能不正确。">
            <a:extLst>
              <a:ext uri="{FF2B5EF4-FFF2-40B4-BE49-F238E27FC236}">
                <a16:creationId xmlns:a16="http://schemas.microsoft.com/office/drawing/2014/main" id="{1819B1F4-D070-1DEE-B7C9-11373D012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134" y="942975"/>
            <a:ext cx="6343521" cy="541376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3361E56-E631-9F98-EA9E-DE7C00F26AB9}"/>
              </a:ext>
            </a:extLst>
          </p:cNvPr>
          <p:cNvGrpSpPr/>
          <p:nvPr/>
        </p:nvGrpSpPr>
        <p:grpSpPr>
          <a:xfrm>
            <a:off x="9080767" y="3018730"/>
            <a:ext cx="2723956" cy="1228220"/>
            <a:chOff x="1142113" y="1843676"/>
            <a:chExt cx="2723956" cy="1228220"/>
          </a:xfrm>
        </p:grpSpPr>
        <p:sp>
          <p:nvSpPr>
            <p:cNvPr id="8" name="ïṧ1îdè">
              <a:extLst>
                <a:ext uri="{FF2B5EF4-FFF2-40B4-BE49-F238E27FC236}">
                  <a16:creationId xmlns:a16="http://schemas.microsoft.com/office/drawing/2014/main" id="{4AB2A806-6C40-4F63-D7C2-3EF7823DBCC9}"/>
                </a:ext>
              </a:extLst>
            </p:cNvPr>
            <p:cNvSpPr/>
            <p:nvPr/>
          </p:nvSpPr>
          <p:spPr>
            <a:xfrm>
              <a:off x="1142113" y="1843676"/>
              <a:ext cx="2723956" cy="1228220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i$ḷïḑè">
              <a:extLst>
                <a:ext uri="{FF2B5EF4-FFF2-40B4-BE49-F238E27FC236}">
                  <a16:creationId xmlns:a16="http://schemas.microsoft.com/office/drawing/2014/main" id="{650D1385-DB7B-65C7-9C2F-AFCDC648C2D8}"/>
                </a:ext>
              </a:extLst>
            </p:cNvPr>
            <p:cNvSpPr txBox="1"/>
            <p:nvPr/>
          </p:nvSpPr>
          <p:spPr bwMode="auto">
            <a:xfrm>
              <a:off x="1145058" y="1982506"/>
              <a:ext cx="2718063" cy="46402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b="1" dirty="0"/>
                <a:t>点击“ 开始游戏“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sp>
          <p:nvSpPr>
            <p:cNvPr id="10" name="íṩľïďé">
              <a:extLst>
                <a:ext uri="{FF2B5EF4-FFF2-40B4-BE49-F238E27FC236}">
                  <a16:creationId xmlns:a16="http://schemas.microsoft.com/office/drawing/2014/main" id="{1CF96FDD-1C89-DAB5-AF23-D0C3E394E3EE}"/>
                </a:ext>
              </a:extLst>
            </p:cNvPr>
            <p:cNvSpPr txBox="1"/>
            <p:nvPr/>
          </p:nvSpPr>
          <p:spPr bwMode="auto">
            <a:xfrm>
              <a:off x="1145058" y="2451421"/>
              <a:ext cx="2718063" cy="5561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b="1" dirty="0"/>
                <a:t>使用了</a:t>
              </a:r>
              <a:r>
                <a:rPr lang="en-US" altLang="zh-CN" b="1" dirty="0" err="1"/>
                <a:t>CardLayout</a:t>
              </a:r>
              <a:r>
                <a:rPr lang="zh-CN" altLang="en-US" b="1" dirty="0"/>
                <a:t>进行面板管理，进入模式选择界面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108613-4A54-9474-B6EB-71BC4A0DDEEE}"/>
              </a:ext>
            </a:extLst>
          </p:cNvPr>
          <p:cNvGrpSpPr/>
          <p:nvPr/>
        </p:nvGrpSpPr>
        <p:grpSpPr>
          <a:xfrm>
            <a:off x="9077819" y="903844"/>
            <a:ext cx="2723956" cy="1228220"/>
            <a:chOff x="1142113" y="1843676"/>
            <a:chExt cx="2723956" cy="1228220"/>
          </a:xfrm>
        </p:grpSpPr>
        <p:sp>
          <p:nvSpPr>
            <p:cNvPr id="12" name="ïṧ1îdè">
              <a:extLst>
                <a:ext uri="{FF2B5EF4-FFF2-40B4-BE49-F238E27FC236}">
                  <a16:creationId xmlns:a16="http://schemas.microsoft.com/office/drawing/2014/main" id="{B031425E-67E5-33D9-A200-EBFBA186E91C}"/>
                </a:ext>
              </a:extLst>
            </p:cNvPr>
            <p:cNvSpPr/>
            <p:nvPr/>
          </p:nvSpPr>
          <p:spPr>
            <a:xfrm>
              <a:off x="1142113" y="1843676"/>
              <a:ext cx="2723956" cy="1228220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3" name="i$ḷïḑè">
              <a:extLst>
                <a:ext uri="{FF2B5EF4-FFF2-40B4-BE49-F238E27FC236}">
                  <a16:creationId xmlns:a16="http://schemas.microsoft.com/office/drawing/2014/main" id="{83120001-3788-8D6C-B4E0-05EED38A2D2B}"/>
                </a:ext>
              </a:extLst>
            </p:cNvPr>
            <p:cNvSpPr txBox="1"/>
            <p:nvPr/>
          </p:nvSpPr>
          <p:spPr bwMode="auto">
            <a:xfrm>
              <a:off x="1145058" y="1982506"/>
              <a:ext cx="2718063" cy="46402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2000" b="1" dirty="0"/>
                <a:t>游戏启动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sp>
          <p:nvSpPr>
            <p:cNvPr id="14" name="íṩľïďé">
              <a:extLst>
                <a:ext uri="{FF2B5EF4-FFF2-40B4-BE49-F238E27FC236}">
                  <a16:creationId xmlns:a16="http://schemas.microsoft.com/office/drawing/2014/main" id="{21257A6E-9A73-9D3D-2622-0E967D89481D}"/>
                </a:ext>
              </a:extLst>
            </p:cNvPr>
            <p:cNvSpPr txBox="1"/>
            <p:nvPr/>
          </p:nvSpPr>
          <p:spPr bwMode="auto">
            <a:xfrm>
              <a:off x="1145058" y="2451421"/>
              <a:ext cx="2718063" cy="55617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b="1" dirty="0">
                  <a:cs typeface="+mn-ea"/>
                  <a:sym typeface="+mn-lt"/>
                </a:rPr>
                <a:t>播放启动音乐</a:t>
              </a:r>
              <a:r>
                <a:rPr lang="zh-CN" altLang="en-US" dirty="0">
                  <a:cs typeface="+mn-ea"/>
                  <a:sym typeface="+mn-lt"/>
                </a:rPr>
                <a:t>（</a:t>
              </a:r>
              <a:r>
                <a:rPr lang="zh-CN" altLang="zh-CN" dirty="0"/>
                <a:t>采用</a:t>
              </a:r>
              <a:r>
                <a:rPr lang="en-US" altLang="zh-CN" dirty="0"/>
                <a:t>Java Sound API</a:t>
              </a:r>
              <a:r>
                <a:rPr lang="zh-CN" altLang="zh-CN" dirty="0"/>
                <a:t>实现</a:t>
              </a:r>
              <a:r>
                <a:rPr lang="zh-CN" altLang="en-US" dirty="0">
                  <a:cs typeface="+mn-ea"/>
                  <a:sym typeface="+mn-lt"/>
                </a:rPr>
                <a:t>）</a:t>
              </a:r>
              <a:endParaRPr lang="en-US" altLang="zh-CN" dirty="0">
                <a:cs typeface="+mn-ea"/>
                <a:sym typeface="+mn-lt"/>
              </a:endParaRPr>
            </a:p>
          </p:txBody>
        </p:sp>
      </p:grpSp>
      <p:sp>
        <p:nvSpPr>
          <p:cNvPr id="15" name="箭头: 下 14">
            <a:extLst>
              <a:ext uri="{FF2B5EF4-FFF2-40B4-BE49-F238E27FC236}">
                <a16:creationId xmlns:a16="http://schemas.microsoft.com/office/drawing/2014/main" id="{C2F57A6F-BC77-00E6-5BAC-A50ECC76AECE}"/>
              </a:ext>
            </a:extLst>
          </p:cNvPr>
          <p:cNvSpPr/>
          <p:nvPr/>
        </p:nvSpPr>
        <p:spPr>
          <a:xfrm>
            <a:off x="10128899" y="2132064"/>
            <a:ext cx="621792" cy="881776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8679C8D-A626-3D9A-7887-EE40082510BE}"/>
              </a:ext>
            </a:extLst>
          </p:cNvPr>
          <p:cNvGrpSpPr/>
          <p:nvPr/>
        </p:nvGrpSpPr>
        <p:grpSpPr>
          <a:xfrm>
            <a:off x="199289" y="258436"/>
            <a:ext cx="5067655" cy="627100"/>
            <a:chOff x="363500" y="173190"/>
            <a:chExt cx="5067655" cy="627100"/>
          </a:xfrm>
        </p:grpSpPr>
        <p:sp>
          <p:nvSpPr>
            <p:cNvPr id="20" name="TextBox 55">
              <a:extLst>
                <a:ext uri="{FF2B5EF4-FFF2-40B4-BE49-F238E27FC236}">
                  <a16:creationId xmlns:a16="http://schemas.microsoft.com/office/drawing/2014/main" id="{550E6520-70F1-108B-F6E5-C4AE75CF50F2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C4FB761-6B82-74E9-0B92-87AD61B075D4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9176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21603-33B4-81AC-88DC-85DCC5204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61F97F-8DD6-86E1-B015-4F0A6518E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87F1491-7F20-926D-4C1A-2AC25A5747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C6AF71-C5B5-BB61-B54C-C4235FFB7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34" y="1737441"/>
            <a:ext cx="5381054" cy="4399811"/>
          </a:xfrm>
          <a:prstGeom prst="rect">
            <a:avLst/>
          </a:prstGeom>
        </p:spPr>
      </p:pic>
      <p:sp>
        <p:nvSpPr>
          <p:cNvPr id="5" name="TextBox 55">
            <a:extLst>
              <a:ext uri="{FF2B5EF4-FFF2-40B4-BE49-F238E27FC236}">
                <a16:creationId xmlns:a16="http://schemas.microsoft.com/office/drawing/2014/main" id="{9327F3A6-CF55-A4B5-A1A5-7619B906C461}"/>
              </a:ext>
            </a:extLst>
          </p:cNvPr>
          <p:cNvSpPr txBox="1"/>
          <p:nvPr/>
        </p:nvSpPr>
        <p:spPr>
          <a:xfrm>
            <a:off x="261317" y="1017827"/>
            <a:ext cx="3021379" cy="50012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2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）模式选择界面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39E4A9-727B-37DB-CDC5-3E9F3BDA33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354" y="1737441"/>
            <a:ext cx="5381054" cy="441083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7C42BBF-9AF4-9111-78F0-8FA5EA5072D1}"/>
              </a:ext>
            </a:extLst>
          </p:cNvPr>
          <p:cNvGrpSpPr/>
          <p:nvPr/>
        </p:nvGrpSpPr>
        <p:grpSpPr>
          <a:xfrm>
            <a:off x="4371310" y="1000513"/>
            <a:ext cx="7067316" cy="628312"/>
            <a:chOff x="4371310" y="1000513"/>
            <a:chExt cx="7067316" cy="628312"/>
          </a:xfrm>
        </p:grpSpPr>
        <p:sp>
          <p:nvSpPr>
            <p:cNvPr id="8" name="ïṧ1îdè">
              <a:extLst>
                <a:ext uri="{FF2B5EF4-FFF2-40B4-BE49-F238E27FC236}">
                  <a16:creationId xmlns:a16="http://schemas.microsoft.com/office/drawing/2014/main" id="{56605463-B5F4-B16B-6F31-2181018D2A1A}"/>
                </a:ext>
              </a:extLst>
            </p:cNvPr>
            <p:cNvSpPr/>
            <p:nvPr/>
          </p:nvSpPr>
          <p:spPr>
            <a:xfrm>
              <a:off x="4371310" y="1006089"/>
              <a:ext cx="7067316" cy="614110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íṩľïďé">
              <a:extLst>
                <a:ext uri="{FF2B5EF4-FFF2-40B4-BE49-F238E27FC236}">
                  <a16:creationId xmlns:a16="http://schemas.microsoft.com/office/drawing/2014/main" id="{6C6B4248-AEF6-5130-DF2D-4548FDED76CE}"/>
                </a:ext>
              </a:extLst>
            </p:cNvPr>
            <p:cNvSpPr txBox="1"/>
            <p:nvPr/>
          </p:nvSpPr>
          <p:spPr bwMode="auto">
            <a:xfrm>
              <a:off x="4371310" y="1000513"/>
              <a:ext cx="6963799" cy="62831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92500" lnSpcReduction="20000"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dirty="0"/>
                <a:t>所有按钮都是</a:t>
              </a:r>
              <a:r>
                <a:rPr lang="zh-CN" altLang="en-US" b="1" dirty="0"/>
                <a:t>自定义绘制</a:t>
              </a:r>
              <a:r>
                <a:rPr lang="zh-CN" altLang="en-US" dirty="0"/>
                <a:t>的</a:t>
              </a:r>
              <a:endParaRPr lang="en-US" altLang="zh-CN" dirty="0"/>
            </a:p>
            <a:p>
              <a:pPr lvl="0" algn="ctr">
                <a:lnSpc>
                  <a:spcPct val="120000"/>
                </a:lnSpc>
              </a:pPr>
              <a:r>
                <a:rPr lang="zh-CN" altLang="zh-CN" dirty="0"/>
                <a:t>按钮有黄</a:t>
              </a:r>
              <a:r>
                <a:rPr lang="zh-CN" altLang="en-US" dirty="0"/>
                <a:t>、</a:t>
              </a:r>
              <a:r>
                <a:rPr lang="zh-CN" altLang="zh-CN" dirty="0"/>
                <a:t>橙</a:t>
              </a:r>
              <a:r>
                <a:rPr lang="zh-CN" altLang="en-US" dirty="0"/>
                <a:t>、</a:t>
              </a:r>
              <a:r>
                <a:rPr lang="zh-CN" altLang="zh-CN" dirty="0"/>
                <a:t>红代表</a:t>
              </a:r>
              <a:r>
                <a:rPr lang="zh-CN" altLang="en-US" dirty="0"/>
                <a:t>：</a:t>
              </a:r>
              <a:r>
                <a:rPr lang="zh-CN" altLang="zh-CN" dirty="0"/>
                <a:t>正常</a:t>
              </a:r>
              <a:r>
                <a:rPr lang="zh-CN" altLang="en-US" dirty="0"/>
                <a:t>、</a:t>
              </a:r>
              <a:r>
                <a:rPr lang="zh-CN" altLang="zh-CN" dirty="0"/>
                <a:t>悬停</a:t>
              </a:r>
              <a:r>
                <a:rPr lang="zh-CN" altLang="en-US" dirty="0"/>
                <a:t>、</a:t>
              </a:r>
              <a:r>
                <a:rPr lang="zh-CN" altLang="zh-CN" dirty="0"/>
                <a:t>点击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FA89ED5-0F2F-6AFE-D993-16E0CFF18D3E}"/>
              </a:ext>
            </a:extLst>
          </p:cNvPr>
          <p:cNvGrpSpPr/>
          <p:nvPr/>
        </p:nvGrpSpPr>
        <p:grpSpPr>
          <a:xfrm>
            <a:off x="199289" y="258436"/>
            <a:ext cx="5067655" cy="627100"/>
            <a:chOff x="363500" y="173190"/>
            <a:chExt cx="5067655" cy="627100"/>
          </a:xfrm>
        </p:grpSpPr>
        <p:sp>
          <p:nvSpPr>
            <p:cNvPr id="11" name="TextBox 55">
              <a:extLst>
                <a:ext uri="{FF2B5EF4-FFF2-40B4-BE49-F238E27FC236}">
                  <a16:creationId xmlns:a16="http://schemas.microsoft.com/office/drawing/2014/main" id="{CE9088DB-6B29-D3BD-74F2-09180C57149B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131807C-E27D-42F4-1DF6-755979580849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121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27A1C-4824-6224-4A60-4AD56CEF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CAABE9-0CC9-C3C6-C8FA-91CC49D4A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7" y="6356740"/>
            <a:ext cx="2383887" cy="342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0BA0C2-56EC-B28A-3FCF-B9E752F938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36629" r="14445" b="35907"/>
          <a:stretch/>
        </p:blipFill>
        <p:spPr>
          <a:xfrm>
            <a:off x="10307222" y="216970"/>
            <a:ext cx="1592729" cy="621177"/>
          </a:xfrm>
          <a:prstGeom prst="rect">
            <a:avLst/>
          </a:prstGeom>
        </p:spPr>
      </p:pic>
      <p:sp>
        <p:nvSpPr>
          <p:cNvPr id="2" name="TextBox 55">
            <a:extLst>
              <a:ext uri="{FF2B5EF4-FFF2-40B4-BE49-F238E27FC236}">
                <a16:creationId xmlns:a16="http://schemas.microsoft.com/office/drawing/2014/main" id="{E29DFD45-E09F-2AEB-C72E-BD819D0F75EF}"/>
              </a:ext>
            </a:extLst>
          </p:cNvPr>
          <p:cNvSpPr txBox="1"/>
          <p:nvPr/>
        </p:nvSpPr>
        <p:spPr>
          <a:xfrm>
            <a:off x="183683" y="1017827"/>
            <a:ext cx="3926635" cy="50012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rPr>
              <a:t>）棋盘界面及基本功能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0396AC-9679-6213-6537-C56D14D23521}"/>
              </a:ext>
            </a:extLst>
          </p:cNvPr>
          <p:cNvGrpSpPr/>
          <p:nvPr/>
        </p:nvGrpSpPr>
        <p:grpSpPr>
          <a:xfrm>
            <a:off x="357391" y="1517955"/>
            <a:ext cx="2723956" cy="4838786"/>
            <a:chOff x="1142113" y="1843676"/>
            <a:chExt cx="2723956" cy="1228220"/>
          </a:xfrm>
        </p:grpSpPr>
        <p:sp>
          <p:nvSpPr>
            <p:cNvPr id="12" name="ïṧ1îdè">
              <a:extLst>
                <a:ext uri="{FF2B5EF4-FFF2-40B4-BE49-F238E27FC236}">
                  <a16:creationId xmlns:a16="http://schemas.microsoft.com/office/drawing/2014/main" id="{3A427098-7C93-8127-68D8-4E668A4A36E6}"/>
                </a:ext>
              </a:extLst>
            </p:cNvPr>
            <p:cNvSpPr/>
            <p:nvPr/>
          </p:nvSpPr>
          <p:spPr>
            <a:xfrm>
              <a:off x="1142113" y="1843676"/>
              <a:ext cx="2723956" cy="1228220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íṩľïďé">
              <a:extLst>
                <a:ext uri="{FF2B5EF4-FFF2-40B4-BE49-F238E27FC236}">
                  <a16:creationId xmlns:a16="http://schemas.microsoft.com/office/drawing/2014/main" id="{FDC36739-5B62-47F7-8C64-78A478CEFCB8}"/>
                </a:ext>
              </a:extLst>
            </p:cNvPr>
            <p:cNvSpPr txBox="1"/>
            <p:nvPr/>
          </p:nvSpPr>
          <p:spPr bwMode="auto">
            <a:xfrm>
              <a:off x="1145059" y="1843676"/>
              <a:ext cx="2718063" cy="1228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92500" lnSpcReduction="10000"/>
            </a:bodyPr>
            <a:lstStyle/>
            <a:p>
              <a:r>
                <a:rPr lang="zh-CN" altLang="en-US" b="1" dirty="0"/>
                <a:t>棋盘区</a:t>
              </a:r>
              <a:r>
                <a:rPr lang="zh-CN" altLang="en-US" dirty="0"/>
                <a:t>：</a:t>
              </a:r>
              <a:endParaRPr lang="en-US" altLang="zh-CN" dirty="0"/>
            </a:p>
            <a:p>
              <a:r>
                <a:rPr lang="zh-CN" altLang="en-US" dirty="0"/>
                <a:t>根据界面大小自适应绘制棋盘，棋子有</a:t>
              </a:r>
              <a:r>
                <a:rPr lang="zh-CN" altLang="en-US" b="1" dirty="0"/>
                <a:t>立体渐变效果</a:t>
              </a:r>
              <a:r>
                <a:rPr lang="zh-CN" altLang="en-US" dirty="0"/>
                <a:t>。</a:t>
              </a:r>
            </a:p>
            <a:p>
              <a:r>
                <a:rPr lang="zh-CN" altLang="en-US" b="1" dirty="0"/>
                <a:t>控制区</a:t>
              </a:r>
              <a:r>
                <a:rPr lang="zh-CN" altLang="en-US" dirty="0"/>
                <a:t>：</a:t>
              </a:r>
              <a:endParaRPr lang="en-US" altLang="zh-CN" dirty="0"/>
            </a:p>
            <a:p>
              <a:r>
                <a:rPr lang="zh-CN" altLang="en-US" dirty="0"/>
                <a:t>包含</a:t>
              </a:r>
              <a:r>
                <a:rPr lang="zh-CN" altLang="en-US" b="1" dirty="0"/>
                <a:t>悔棋、轮走方</a:t>
              </a:r>
              <a:r>
                <a:rPr lang="zh-CN" altLang="en-US" dirty="0"/>
                <a:t>等核心显示。</a:t>
              </a:r>
              <a:endParaRPr lang="en-US" altLang="zh-CN" dirty="0"/>
            </a:p>
            <a:p>
              <a:endParaRPr lang="zh-CN" altLang="en-US" dirty="0"/>
            </a:p>
            <a:p>
              <a:r>
                <a:rPr lang="zh-CN" altLang="en-US" b="1" dirty="0"/>
                <a:t>倒计时区（</a:t>
              </a:r>
              <a:r>
                <a:rPr lang="en-US" altLang="zh-CN" b="1" dirty="0"/>
                <a:t>15s</a:t>
              </a:r>
              <a:r>
                <a:rPr lang="zh-CN" altLang="en-US" b="1" dirty="0"/>
                <a:t>） </a:t>
              </a:r>
              <a:r>
                <a:rPr lang="zh-CN" altLang="en-US" dirty="0"/>
                <a:t>：</a:t>
              </a:r>
              <a:endParaRPr lang="en-US" altLang="zh-CN" dirty="0"/>
            </a:p>
            <a:p>
              <a:r>
                <a:rPr lang="zh-CN" altLang="en-US" b="1" dirty="0"/>
                <a:t>动态彩色圆环倒计时：</a:t>
              </a:r>
              <a:endParaRPr lang="en-US" altLang="zh-CN" b="1" dirty="0"/>
            </a:p>
            <a:p>
              <a:r>
                <a:rPr lang="zh-CN" altLang="en-US" b="1" dirty="0"/>
                <a:t>背景颜色）（视图更新）</a:t>
              </a:r>
              <a:endParaRPr lang="en-US" altLang="zh-CN" b="1" dirty="0"/>
            </a:p>
            <a:p>
              <a:r>
                <a:rPr lang="zh-CN" altLang="zh-CN" dirty="0"/>
                <a:t>绿色（</a:t>
              </a:r>
              <a:r>
                <a:rPr lang="en-US" altLang="zh-CN" dirty="0"/>
                <a:t>&gt;10</a:t>
              </a:r>
              <a:r>
                <a:rPr lang="zh-CN" altLang="zh-CN" dirty="0"/>
                <a:t>秒</a:t>
              </a:r>
              <a:r>
                <a:rPr lang="zh-CN" altLang="en-US" dirty="0"/>
                <a:t>）</a:t>
              </a:r>
              <a:endParaRPr lang="zh-CN" altLang="zh-CN" dirty="0"/>
            </a:p>
            <a:p>
              <a:r>
                <a:rPr lang="zh-CN" altLang="zh-CN" dirty="0"/>
                <a:t>橙色（</a:t>
              </a:r>
              <a:r>
                <a:rPr lang="en-US" altLang="zh-CN" dirty="0"/>
                <a:t>5-10</a:t>
              </a:r>
              <a:r>
                <a:rPr lang="zh-CN" altLang="zh-CN" dirty="0"/>
                <a:t>秒）</a:t>
              </a:r>
            </a:p>
            <a:p>
              <a:r>
                <a:rPr lang="zh-CN" altLang="zh-CN" dirty="0"/>
                <a:t>红色（</a:t>
              </a:r>
              <a:r>
                <a:rPr lang="en-US" altLang="zh-CN" dirty="0"/>
                <a:t>&lt;5</a:t>
              </a:r>
              <a:r>
                <a:rPr lang="zh-CN" altLang="zh-CN" dirty="0"/>
                <a:t>秒）</a:t>
              </a:r>
            </a:p>
            <a:p>
              <a:r>
                <a:rPr lang="zh-CN" altLang="zh-CN" dirty="0"/>
                <a:t>蓝色（</a:t>
              </a:r>
              <a:r>
                <a:rPr lang="en-US" altLang="zh-CN" dirty="0"/>
                <a:t>-1</a:t>
              </a:r>
              <a:r>
                <a:rPr lang="zh-CN" altLang="zh-CN" dirty="0"/>
                <a:t>）：暂停</a:t>
              </a:r>
              <a:r>
                <a:rPr lang="en-US" altLang="zh-CN" dirty="0"/>
                <a:t>/</a:t>
              </a:r>
              <a:r>
                <a:rPr lang="zh-CN" altLang="zh-CN" dirty="0"/>
                <a:t>等待状态</a:t>
              </a:r>
            </a:p>
            <a:p>
              <a:r>
                <a:rPr lang="zh-CN" altLang="en-US" dirty="0"/>
                <a:t>字体颜色为轮走方颜色</a:t>
              </a:r>
              <a:endParaRPr lang="en-US" altLang="zh-CN" dirty="0"/>
            </a:p>
            <a:p>
              <a:endParaRPr lang="zh-CN" altLang="en-US" dirty="0"/>
            </a:p>
            <a:p>
              <a:r>
                <a:rPr lang="zh-CN" altLang="en-US" b="1" dirty="0"/>
                <a:t>聊天区</a:t>
              </a:r>
              <a:r>
                <a:rPr lang="zh-CN" altLang="en-US" dirty="0"/>
                <a:t>：</a:t>
              </a:r>
              <a:endParaRPr lang="en-US" altLang="zh-CN" dirty="0"/>
            </a:p>
            <a:p>
              <a:r>
                <a:rPr lang="zh-CN" altLang="en-US" dirty="0"/>
                <a:t>网络对战的实时文字交流。</a:t>
              </a:r>
            </a:p>
            <a:p>
              <a:endParaRPr lang="zh-CN" altLang="zh-CN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766CD79-1CE9-D98A-B7E4-8DBC44D97D5C}"/>
              </a:ext>
            </a:extLst>
          </p:cNvPr>
          <p:cNvGrpSpPr/>
          <p:nvPr/>
        </p:nvGrpSpPr>
        <p:grpSpPr>
          <a:xfrm>
            <a:off x="199289" y="258436"/>
            <a:ext cx="5067655" cy="627100"/>
            <a:chOff x="363500" y="173190"/>
            <a:chExt cx="5067655" cy="627100"/>
          </a:xfrm>
        </p:grpSpPr>
        <p:sp>
          <p:nvSpPr>
            <p:cNvPr id="16" name="TextBox 55">
              <a:extLst>
                <a:ext uri="{FF2B5EF4-FFF2-40B4-BE49-F238E27FC236}">
                  <a16:creationId xmlns:a16="http://schemas.microsoft.com/office/drawing/2014/main" id="{34610D6F-7F35-1D3D-C2A2-CE6685DBCAB8}"/>
                </a:ext>
              </a:extLst>
            </p:cNvPr>
            <p:cNvSpPr txBox="1"/>
            <p:nvPr/>
          </p:nvSpPr>
          <p:spPr>
            <a:xfrm>
              <a:off x="1053110" y="223027"/>
              <a:ext cx="4378045" cy="438572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核心功能演示与关键技术讲解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F3610E6-B701-B23D-4EB9-78CF4D5B049F}"/>
                </a:ext>
              </a:extLst>
            </p:cNvPr>
            <p:cNvSpPr/>
            <p:nvPr/>
          </p:nvSpPr>
          <p:spPr>
            <a:xfrm>
              <a:off x="363500" y="173190"/>
              <a:ext cx="627100" cy="627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02</a:t>
              </a:r>
              <a:endParaRPr lang="zh-CN" altLang="en-US" sz="16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40BFA7D7-D0D6-1D60-981F-D656D123E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75" y="732459"/>
            <a:ext cx="7989982" cy="58172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FB0F6F-48D6-8DE8-5B93-EF6F9313D628}"/>
              </a:ext>
            </a:extLst>
          </p:cNvPr>
          <p:cNvSpPr/>
          <p:nvPr/>
        </p:nvSpPr>
        <p:spPr>
          <a:xfrm>
            <a:off x="4138928" y="948906"/>
            <a:ext cx="683238" cy="638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58B803-7596-C6D1-A48B-BCF620A86396}"/>
              </a:ext>
            </a:extLst>
          </p:cNvPr>
          <p:cNvSpPr/>
          <p:nvPr/>
        </p:nvSpPr>
        <p:spPr>
          <a:xfrm>
            <a:off x="7603872" y="6228272"/>
            <a:ext cx="634354" cy="321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A694C4-B648-D521-0C9E-875EA7D356E3}"/>
              </a:ext>
            </a:extLst>
          </p:cNvPr>
          <p:cNvSpPr/>
          <p:nvPr/>
        </p:nvSpPr>
        <p:spPr>
          <a:xfrm>
            <a:off x="8238226" y="6228271"/>
            <a:ext cx="293299" cy="321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970A5C-30E4-C0A5-6151-FCE2AB668AA1}"/>
              </a:ext>
            </a:extLst>
          </p:cNvPr>
          <p:cNvSpPr/>
          <p:nvPr/>
        </p:nvSpPr>
        <p:spPr>
          <a:xfrm>
            <a:off x="10386204" y="1768415"/>
            <a:ext cx="1311214" cy="30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204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E5M2Q3YTk2NzExM2ViYmM0ZjRmYzRhOWQ2NWVkY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heme/theme1.xml><?xml version="1.0" encoding="utf-8"?>
<a:theme xmlns:a="http://schemas.openxmlformats.org/drawingml/2006/main" name="Office 主题">
  <a:themeElements>
    <a:clrScheme name="自定义 7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02258"/>
      </a:accent1>
      <a:accent2>
        <a:srgbClr val="B48F5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dy4i51f">
      <a:majorFont>
        <a:latin typeface="思源黑体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79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B48F57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79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B48F57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79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B48F57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79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B48F57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79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B48F57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79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B48F57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990</Words>
  <Application>Microsoft Office PowerPoint</Application>
  <PresentationFormat>宽屏</PresentationFormat>
  <Paragraphs>145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思源黑体</vt:lpstr>
      <vt:lpstr>思源黑体 CN Bold</vt:lpstr>
      <vt:lpstr>思源黑体 CN Light</vt:lpstr>
      <vt:lpstr>思源黑体 CN Medium</vt:lpstr>
      <vt:lpstr>思源宋体 Heavy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小鬼谷子</dc:creator>
  <cp:lastModifiedBy>轶 张</cp:lastModifiedBy>
  <cp:revision>45</cp:revision>
  <dcterms:created xsi:type="dcterms:W3CDTF">2023-03-15T05:29:00Z</dcterms:created>
  <dcterms:modified xsi:type="dcterms:W3CDTF">2026-01-04T04:56:31Z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390B4EEECE124AC9A1D3E1BDB1992118_12</vt:lpwstr>
  </property>
  <property fmtid="{D5CDD505-2E9C-101B-9397-08002B2CF9AE}" pid="3" name="KSOProductBuildVer">
    <vt:lpwstr>2052-12.1.0.15712</vt:lpwstr>
  </property>
</Properties>
</file>